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4"/>
  </p:notesMasterIdLst>
  <p:handoutMasterIdLst>
    <p:handoutMasterId r:id="rId25"/>
  </p:handoutMasterIdLst>
  <p:sldIdLst>
    <p:sldId id="337" r:id="rId2"/>
    <p:sldId id="321" r:id="rId3"/>
    <p:sldId id="348" r:id="rId4"/>
    <p:sldId id="332" r:id="rId5"/>
    <p:sldId id="329" r:id="rId6"/>
    <p:sldId id="327" r:id="rId7"/>
    <p:sldId id="300" r:id="rId8"/>
    <p:sldId id="338" r:id="rId9"/>
    <p:sldId id="339" r:id="rId10"/>
    <p:sldId id="340" r:id="rId11"/>
    <p:sldId id="341" r:id="rId12"/>
    <p:sldId id="342" r:id="rId13"/>
    <p:sldId id="343" r:id="rId14"/>
    <p:sldId id="344" r:id="rId15"/>
    <p:sldId id="345" r:id="rId16"/>
    <p:sldId id="346" r:id="rId17"/>
    <p:sldId id="347" r:id="rId18"/>
    <p:sldId id="349" r:id="rId19"/>
    <p:sldId id="336" r:id="rId20"/>
    <p:sldId id="335" r:id="rId21"/>
    <p:sldId id="334" r:id="rId22"/>
    <p:sldId id="331" r:id="rId23"/>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FF33"/>
    <a:srgbClr val="66FF33"/>
    <a:srgbClr val="00FF00"/>
    <a:srgbClr val="FFFF66"/>
    <a:srgbClr val="CC66FF"/>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15" autoAdjust="0"/>
  </p:normalViewPr>
  <p:slideViewPr>
    <p:cSldViewPr>
      <p:cViewPr>
        <p:scale>
          <a:sx n="68" d="100"/>
          <a:sy n="68" d="100"/>
        </p:scale>
        <p:origin x="-15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78F5D5-6B20-461F-91B5-5CF7DAEE4A5E}"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GB"/>
        </a:p>
      </dgm:t>
    </dgm:pt>
    <dgm:pt modelId="{91D5B12E-8D94-4502-8556-793FF6BCCD84}">
      <dgm:prSet phldrT="[Text]" custT="1"/>
      <dgm:spPr>
        <a:solidFill>
          <a:srgbClr val="008000"/>
        </a:solidFill>
      </dgm:spPr>
      <dgm:t>
        <a:bodyPr/>
        <a:lstStyle/>
        <a:p>
          <a:r>
            <a:rPr lang="en-GB" sz="2000" b="1" dirty="0" smtClean="0"/>
            <a:t>Testing and Assessment</a:t>
          </a:r>
          <a:endParaRPr lang="en-GB" sz="2000" b="1" dirty="0"/>
        </a:p>
      </dgm:t>
    </dgm:pt>
    <dgm:pt modelId="{F6796375-0FDB-4C51-969E-40B0593A54B1}" type="parTrans" cxnId="{56EC268B-ED5B-48D6-8FF6-C1B2367F7B6C}">
      <dgm:prSet/>
      <dgm:spPr/>
      <dgm:t>
        <a:bodyPr/>
        <a:lstStyle/>
        <a:p>
          <a:endParaRPr lang="en-GB"/>
        </a:p>
      </dgm:t>
    </dgm:pt>
    <dgm:pt modelId="{ADA91143-AB03-4067-80E5-FB8E75C523F7}" type="sibTrans" cxnId="{56EC268B-ED5B-48D6-8FF6-C1B2367F7B6C}">
      <dgm:prSet/>
      <dgm:spPr/>
      <dgm:t>
        <a:bodyPr/>
        <a:lstStyle/>
        <a:p>
          <a:endParaRPr lang="en-GB"/>
        </a:p>
      </dgm:t>
    </dgm:pt>
    <dgm:pt modelId="{58D48BEE-F622-434F-9712-6324C905BD35}">
      <dgm:prSet phldrT="[Text]" custT="1"/>
      <dgm:spPr/>
      <dgm:t>
        <a:bodyPr/>
        <a:lstStyle/>
        <a:p>
          <a:r>
            <a:rPr lang="en-GB" sz="2000" b="1" dirty="0" err="1" smtClean="0"/>
            <a:t>Env</a:t>
          </a:r>
          <a:r>
            <a:rPr lang="en-GB" sz="2000" b="1" dirty="0" smtClean="0"/>
            <a:t>. Sustainable Use of MN</a:t>
          </a:r>
          <a:endParaRPr lang="en-GB" sz="2000" b="1" dirty="0"/>
        </a:p>
      </dgm:t>
    </dgm:pt>
    <dgm:pt modelId="{DA2C0A4C-801A-43C3-B6D6-629214380743}" type="parTrans" cxnId="{35EECC3E-9507-41FB-8C4A-F4951F80892B}">
      <dgm:prSet/>
      <dgm:spPr/>
      <dgm:t>
        <a:bodyPr/>
        <a:lstStyle/>
        <a:p>
          <a:endParaRPr lang="en-GB"/>
        </a:p>
      </dgm:t>
    </dgm:pt>
    <dgm:pt modelId="{41FBC5B5-F5A2-4B0B-98DD-104BF325833C}" type="sibTrans" cxnId="{35EECC3E-9507-41FB-8C4A-F4951F80892B}">
      <dgm:prSet/>
      <dgm:spPr/>
      <dgm:t>
        <a:bodyPr/>
        <a:lstStyle/>
        <a:p>
          <a:endParaRPr lang="en-GB"/>
        </a:p>
      </dgm:t>
    </dgm:pt>
    <dgm:pt modelId="{E5F2B986-C36E-4188-BB39-475724A0D248}">
      <dgm:prSet phldrT="[Text]" custT="1"/>
      <dgm:spPr>
        <a:solidFill>
          <a:srgbClr val="C00000"/>
        </a:solidFill>
      </dgm:spPr>
      <dgm:t>
        <a:bodyPr/>
        <a:lstStyle/>
        <a:p>
          <a:r>
            <a:rPr lang="en-GB" sz="2000" b="1" dirty="0" smtClean="0"/>
            <a:t>Risk Assessment and Regulatory Framework</a:t>
          </a:r>
          <a:endParaRPr lang="en-GB" sz="2000" b="1" dirty="0"/>
        </a:p>
      </dgm:t>
    </dgm:pt>
    <dgm:pt modelId="{70900555-7737-42FF-8256-907239097996}" type="parTrans" cxnId="{C2DA2E5F-B959-4B80-97C2-6DA8D9F19989}">
      <dgm:prSet/>
      <dgm:spPr/>
      <dgm:t>
        <a:bodyPr/>
        <a:lstStyle/>
        <a:p>
          <a:endParaRPr lang="en-GB"/>
        </a:p>
      </dgm:t>
    </dgm:pt>
    <dgm:pt modelId="{62744FCA-23F9-404F-A8A4-BF66A1157E55}" type="sibTrans" cxnId="{C2DA2E5F-B959-4B80-97C2-6DA8D9F19989}">
      <dgm:prSet/>
      <dgm:spPr/>
      <dgm:t>
        <a:bodyPr/>
        <a:lstStyle/>
        <a:p>
          <a:endParaRPr lang="en-GB"/>
        </a:p>
      </dgm:t>
    </dgm:pt>
    <dgm:pt modelId="{CE613A95-EEF2-4875-9C30-BF7A6210D240}">
      <dgm:prSet phldrT="[Text]" custT="1"/>
      <dgm:spPr>
        <a:solidFill>
          <a:schemeClr val="accent6">
            <a:lumMod val="75000"/>
          </a:schemeClr>
        </a:solidFill>
      </dgm:spPr>
      <dgm:t>
        <a:bodyPr/>
        <a:lstStyle/>
        <a:p>
          <a:r>
            <a:rPr lang="en-GB" sz="2000" b="1" dirty="0" smtClean="0"/>
            <a:t>Exposure Measurement and Mitigation</a:t>
          </a:r>
          <a:endParaRPr lang="en-GB" sz="2000" b="1" dirty="0"/>
        </a:p>
      </dgm:t>
    </dgm:pt>
    <dgm:pt modelId="{22C0BC24-ADDC-4E5E-B4AF-2E1072F77FF1}" type="parTrans" cxnId="{8FA6AB3F-F257-4E23-B325-2929D1B799B7}">
      <dgm:prSet/>
      <dgm:spPr/>
      <dgm:t>
        <a:bodyPr/>
        <a:lstStyle/>
        <a:p>
          <a:endParaRPr lang="en-GB"/>
        </a:p>
      </dgm:t>
    </dgm:pt>
    <dgm:pt modelId="{2CF6A434-BFCA-4B66-BDA9-24625EDF5651}" type="sibTrans" cxnId="{8FA6AB3F-F257-4E23-B325-2929D1B799B7}">
      <dgm:prSet/>
      <dgm:spPr/>
      <dgm:t>
        <a:bodyPr/>
        <a:lstStyle/>
        <a:p>
          <a:endParaRPr lang="en-GB"/>
        </a:p>
      </dgm:t>
    </dgm:pt>
    <dgm:pt modelId="{5DB57DB2-C4B1-4D3E-9198-B023C4B42D91}" type="pres">
      <dgm:prSet presAssocID="{FB78F5D5-6B20-461F-91B5-5CF7DAEE4A5E}" presName="compositeShape" presStyleCnt="0">
        <dgm:presLayoutVars>
          <dgm:chMax val="9"/>
          <dgm:dir/>
          <dgm:resizeHandles val="exact"/>
        </dgm:presLayoutVars>
      </dgm:prSet>
      <dgm:spPr/>
      <dgm:t>
        <a:bodyPr/>
        <a:lstStyle/>
        <a:p>
          <a:endParaRPr lang="en-GB"/>
        </a:p>
      </dgm:t>
    </dgm:pt>
    <dgm:pt modelId="{CC4FC944-F30E-4A5C-B8C3-B69AC68BC18F}" type="pres">
      <dgm:prSet presAssocID="{FB78F5D5-6B20-461F-91B5-5CF7DAEE4A5E}" presName="triangle1" presStyleLbl="node1" presStyleIdx="0" presStyleCnt="4" custScaleX="154999" custLinFactNeighborX="-9285">
        <dgm:presLayoutVars>
          <dgm:bulletEnabled val="1"/>
        </dgm:presLayoutVars>
      </dgm:prSet>
      <dgm:spPr/>
      <dgm:t>
        <a:bodyPr/>
        <a:lstStyle/>
        <a:p>
          <a:endParaRPr lang="en-GB"/>
        </a:p>
      </dgm:t>
    </dgm:pt>
    <dgm:pt modelId="{E17680BD-814D-461D-AFC3-D74C88102BB0}" type="pres">
      <dgm:prSet presAssocID="{FB78F5D5-6B20-461F-91B5-5CF7DAEE4A5E}" presName="triangle2" presStyleLbl="node1" presStyleIdx="1" presStyleCnt="4" custScaleX="172857" custLinFactNeighborX="-35357" custLinFactNeighborY="2857">
        <dgm:presLayoutVars>
          <dgm:bulletEnabled val="1"/>
        </dgm:presLayoutVars>
      </dgm:prSet>
      <dgm:spPr/>
      <dgm:t>
        <a:bodyPr/>
        <a:lstStyle/>
        <a:p>
          <a:endParaRPr lang="en-GB"/>
        </a:p>
      </dgm:t>
    </dgm:pt>
    <dgm:pt modelId="{79DCC96F-846B-4A6C-B9D1-5ECB317AB384}" type="pres">
      <dgm:prSet presAssocID="{FB78F5D5-6B20-461F-91B5-5CF7DAEE4A5E}" presName="triangle3" presStyleLbl="node1" presStyleIdx="2" presStyleCnt="4" custScaleX="153930" custLinFactNeighborX="-8928">
        <dgm:presLayoutVars>
          <dgm:bulletEnabled val="1"/>
        </dgm:presLayoutVars>
      </dgm:prSet>
      <dgm:spPr/>
      <dgm:t>
        <a:bodyPr/>
        <a:lstStyle/>
        <a:p>
          <a:endParaRPr lang="en-GB"/>
        </a:p>
      </dgm:t>
    </dgm:pt>
    <dgm:pt modelId="{04E651F3-CF44-488F-840B-FA4C4A7D6C59}" type="pres">
      <dgm:prSet presAssocID="{FB78F5D5-6B20-461F-91B5-5CF7DAEE4A5E}" presName="triangle4" presStyleLbl="node1" presStyleIdx="3" presStyleCnt="4" custScaleX="160713" custLinFactNeighborX="18571">
        <dgm:presLayoutVars>
          <dgm:bulletEnabled val="1"/>
        </dgm:presLayoutVars>
      </dgm:prSet>
      <dgm:spPr/>
      <dgm:t>
        <a:bodyPr/>
        <a:lstStyle/>
        <a:p>
          <a:endParaRPr lang="en-GB"/>
        </a:p>
      </dgm:t>
    </dgm:pt>
  </dgm:ptLst>
  <dgm:cxnLst>
    <dgm:cxn modelId="{56EC268B-ED5B-48D6-8FF6-C1B2367F7B6C}" srcId="{FB78F5D5-6B20-461F-91B5-5CF7DAEE4A5E}" destId="{91D5B12E-8D94-4502-8556-793FF6BCCD84}" srcOrd="0" destOrd="0" parTransId="{F6796375-0FDB-4C51-969E-40B0593A54B1}" sibTransId="{ADA91143-AB03-4067-80E5-FB8E75C523F7}"/>
    <dgm:cxn modelId="{5E0389D3-B289-4A1F-848C-5C34F3495F85}" type="presOf" srcId="{58D48BEE-F622-434F-9712-6324C905BD35}" destId="{E17680BD-814D-461D-AFC3-D74C88102BB0}" srcOrd="0" destOrd="0" presId="urn:microsoft.com/office/officeart/2005/8/layout/pyramid4"/>
    <dgm:cxn modelId="{C2DA2E5F-B959-4B80-97C2-6DA8D9F19989}" srcId="{FB78F5D5-6B20-461F-91B5-5CF7DAEE4A5E}" destId="{E5F2B986-C36E-4188-BB39-475724A0D248}" srcOrd="2" destOrd="0" parTransId="{70900555-7737-42FF-8256-907239097996}" sibTransId="{62744FCA-23F9-404F-A8A4-BF66A1157E55}"/>
    <dgm:cxn modelId="{F6C01F0A-0980-4441-9EC9-32D9FF8C9F1F}" type="presOf" srcId="{E5F2B986-C36E-4188-BB39-475724A0D248}" destId="{79DCC96F-846B-4A6C-B9D1-5ECB317AB384}" srcOrd="0" destOrd="0" presId="urn:microsoft.com/office/officeart/2005/8/layout/pyramid4"/>
    <dgm:cxn modelId="{963ABAAE-0265-4031-A047-F09A2F61EEA7}" type="presOf" srcId="{CE613A95-EEF2-4875-9C30-BF7A6210D240}" destId="{04E651F3-CF44-488F-840B-FA4C4A7D6C59}" srcOrd="0" destOrd="0" presId="urn:microsoft.com/office/officeart/2005/8/layout/pyramid4"/>
    <dgm:cxn modelId="{DD3B8FE2-E76A-4A50-9C37-96E3787E6018}" type="presOf" srcId="{FB78F5D5-6B20-461F-91B5-5CF7DAEE4A5E}" destId="{5DB57DB2-C4B1-4D3E-9198-B023C4B42D91}" srcOrd="0" destOrd="0" presId="urn:microsoft.com/office/officeart/2005/8/layout/pyramid4"/>
    <dgm:cxn modelId="{8FA6AB3F-F257-4E23-B325-2929D1B799B7}" srcId="{FB78F5D5-6B20-461F-91B5-5CF7DAEE4A5E}" destId="{CE613A95-EEF2-4875-9C30-BF7A6210D240}" srcOrd="3" destOrd="0" parTransId="{22C0BC24-ADDC-4E5E-B4AF-2E1072F77FF1}" sibTransId="{2CF6A434-BFCA-4B66-BDA9-24625EDF5651}"/>
    <dgm:cxn modelId="{35EECC3E-9507-41FB-8C4A-F4951F80892B}" srcId="{FB78F5D5-6B20-461F-91B5-5CF7DAEE4A5E}" destId="{58D48BEE-F622-434F-9712-6324C905BD35}" srcOrd="1" destOrd="0" parTransId="{DA2C0A4C-801A-43C3-B6D6-629214380743}" sibTransId="{41FBC5B5-F5A2-4B0B-98DD-104BF325833C}"/>
    <dgm:cxn modelId="{5AB5DE75-74A4-4428-BC3A-669D16071806}" type="presOf" srcId="{91D5B12E-8D94-4502-8556-793FF6BCCD84}" destId="{CC4FC944-F30E-4A5C-B8C3-B69AC68BC18F}" srcOrd="0" destOrd="0" presId="urn:microsoft.com/office/officeart/2005/8/layout/pyramid4"/>
    <dgm:cxn modelId="{5DB30C0E-F20C-4B8F-BFCF-5B4D25750AFF}" type="presParOf" srcId="{5DB57DB2-C4B1-4D3E-9198-B023C4B42D91}" destId="{CC4FC944-F30E-4A5C-B8C3-B69AC68BC18F}" srcOrd="0" destOrd="0" presId="urn:microsoft.com/office/officeart/2005/8/layout/pyramid4"/>
    <dgm:cxn modelId="{8BDFB365-6691-4D92-A012-23C0179227B1}" type="presParOf" srcId="{5DB57DB2-C4B1-4D3E-9198-B023C4B42D91}" destId="{E17680BD-814D-461D-AFC3-D74C88102BB0}" srcOrd="1" destOrd="0" presId="urn:microsoft.com/office/officeart/2005/8/layout/pyramid4"/>
    <dgm:cxn modelId="{AB157FAB-FEBA-455D-A062-869200E49256}" type="presParOf" srcId="{5DB57DB2-C4B1-4D3E-9198-B023C4B42D91}" destId="{79DCC96F-846B-4A6C-B9D1-5ECB317AB384}" srcOrd="2" destOrd="0" presId="urn:microsoft.com/office/officeart/2005/8/layout/pyramid4"/>
    <dgm:cxn modelId="{E30ED83C-286B-46BA-ABCB-017F11F7763B}" type="presParOf" srcId="{5DB57DB2-C4B1-4D3E-9198-B023C4B42D91}" destId="{04E651F3-CF44-488F-840B-FA4C4A7D6C59}"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B78F5D5-6B20-461F-91B5-5CF7DAEE4A5E}"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GB"/>
        </a:p>
      </dgm:t>
    </dgm:pt>
    <dgm:pt modelId="{91D5B12E-8D94-4502-8556-793FF6BCCD84}">
      <dgm:prSet phldrT="[Text]" custT="1"/>
      <dgm:spPr>
        <a:solidFill>
          <a:srgbClr val="008000"/>
        </a:solidFill>
      </dgm:spPr>
      <dgm:t>
        <a:bodyPr/>
        <a:lstStyle/>
        <a:p>
          <a:r>
            <a:rPr lang="en-GB" sz="2000" b="1" dirty="0" smtClean="0"/>
            <a:t>Testing and Assessment</a:t>
          </a:r>
          <a:endParaRPr lang="en-GB" sz="2000" b="1" dirty="0"/>
        </a:p>
      </dgm:t>
    </dgm:pt>
    <dgm:pt modelId="{F6796375-0FDB-4C51-969E-40B0593A54B1}" type="parTrans" cxnId="{56EC268B-ED5B-48D6-8FF6-C1B2367F7B6C}">
      <dgm:prSet/>
      <dgm:spPr/>
      <dgm:t>
        <a:bodyPr/>
        <a:lstStyle/>
        <a:p>
          <a:endParaRPr lang="en-GB"/>
        </a:p>
      </dgm:t>
    </dgm:pt>
    <dgm:pt modelId="{ADA91143-AB03-4067-80E5-FB8E75C523F7}" type="sibTrans" cxnId="{56EC268B-ED5B-48D6-8FF6-C1B2367F7B6C}">
      <dgm:prSet/>
      <dgm:spPr/>
      <dgm:t>
        <a:bodyPr/>
        <a:lstStyle/>
        <a:p>
          <a:endParaRPr lang="en-GB"/>
        </a:p>
      </dgm:t>
    </dgm:pt>
    <dgm:pt modelId="{58D48BEE-F622-434F-9712-6324C905BD35}">
      <dgm:prSet phldrT="[Text]" custT="1"/>
      <dgm:spPr/>
      <dgm:t>
        <a:bodyPr/>
        <a:lstStyle/>
        <a:p>
          <a:r>
            <a:rPr lang="en-GB" sz="2000" b="1" dirty="0" err="1" smtClean="0"/>
            <a:t>Env</a:t>
          </a:r>
          <a:r>
            <a:rPr lang="en-GB" sz="2000" b="1" dirty="0" smtClean="0"/>
            <a:t>. Sustainable Use of MN</a:t>
          </a:r>
          <a:endParaRPr lang="en-GB" sz="2000" b="1" dirty="0"/>
        </a:p>
      </dgm:t>
    </dgm:pt>
    <dgm:pt modelId="{DA2C0A4C-801A-43C3-B6D6-629214380743}" type="parTrans" cxnId="{35EECC3E-9507-41FB-8C4A-F4951F80892B}">
      <dgm:prSet/>
      <dgm:spPr/>
      <dgm:t>
        <a:bodyPr/>
        <a:lstStyle/>
        <a:p>
          <a:endParaRPr lang="en-GB"/>
        </a:p>
      </dgm:t>
    </dgm:pt>
    <dgm:pt modelId="{41FBC5B5-F5A2-4B0B-98DD-104BF325833C}" type="sibTrans" cxnId="{35EECC3E-9507-41FB-8C4A-F4951F80892B}">
      <dgm:prSet/>
      <dgm:spPr/>
      <dgm:t>
        <a:bodyPr/>
        <a:lstStyle/>
        <a:p>
          <a:endParaRPr lang="en-GB"/>
        </a:p>
      </dgm:t>
    </dgm:pt>
    <dgm:pt modelId="{E5F2B986-C36E-4188-BB39-475724A0D248}">
      <dgm:prSet phldrT="[Text]" custT="1"/>
      <dgm:spPr>
        <a:solidFill>
          <a:srgbClr val="C00000"/>
        </a:solidFill>
      </dgm:spPr>
      <dgm:t>
        <a:bodyPr/>
        <a:lstStyle/>
        <a:p>
          <a:r>
            <a:rPr lang="en-GB" sz="2000" b="1" dirty="0" smtClean="0"/>
            <a:t>Risk Assessment and Regulatory Framework</a:t>
          </a:r>
          <a:endParaRPr lang="en-GB" sz="2000" b="1" dirty="0"/>
        </a:p>
      </dgm:t>
    </dgm:pt>
    <dgm:pt modelId="{70900555-7737-42FF-8256-907239097996}" type="parTrans" cxnId="{C2DA2E5F-B959-4B80-97C2-6DA8D9F19989}">
      <dgm:prSet/>
      <dgm:spPr/>
      <dgm:t>
        <a:bodyPr/>
        <a:lstStyle/>
        <a:p>
          <a:endParaRPr lang="en-GB"/>
        </a:p>
      </dgm:t>
    </dgm:pt>
    <dgm:pt modelId="{62744FCA-23F9-404F-A8A4-BF66A1157E55}" type="sibTrans" cxnId="{C2DA2E5F-B959-4B80-97C2-6DA8D9F19989}">
      <dgm:prSet/>
      <dgm:spPr/>
      <dgm:t>
        <a:bodyPr/>
        <a:lstStyle/>
        <a:p>
          <a:endParaRPr lang="en-GB"/>
        </a:p>
      </dgm:t>
    </dgm:pt>
    <dgm:pt modelId="{CE613A95-EEF2-4875-9C30-BF7A6210D240}">
      <dgm:prSet phldrT="[Text]" custT="1"/>
      <dgm:spPr>
        <a:solidFill>
          <a:schemeClr val="accent6">
            <a:lumMod val="75000"/>
          </a:schemeClr>
        </a:solidFill>
      </dgm:spPr>
      <dgm:t>
        <a:bodyPr/>
        <a:lstStyle/>
        <a:p>
          <a:r>
            <a:rPr lang="en-GB" sz="2000" b="1" dirty="0" smtClean="0"/>
            <a:t>Exposure Measurement and Mitigation</a:t>
          </a:r>
          <a:endParaRPr lang="en-GB" sz="2000" b="1" dirty="0"/>
        </a:p>
      </dgm:t>
    </dgm:pt>
    <dgm:pt modelId="{22C0BC24-ADDC-4E5E-B4AF-2E1072F77FF1}" type="parTrans" cxnId="{8FA6AB3F-F257-4E23-B325-2929D1B799B7}">
      <dgm:prSet/>
      <dgm:spPr/>
      <dgm:t>
        <a:bodyPr/>
        <a:lstStyle/>
        <a:p>
          <a:endParaRPr lang="en-GB"/>
        </a:p>
      </dgm:t>
    </dgm:pt>
    <dgm:pt modelId="{2CF6A434-BFCA-4B66-BDA9-24625EDF5651}" type="sibTrans" cxnId="{8FA6AB3F-F257-4E23-B325-2929D1B799B7}">
      <dgm:prSet/>
      <dgm:spPr/>
      <dgm:t>
        <a:bodyPr/>
        <a:lstStyle/>
        <a:p>
          <a:endParaRPr lang="en-GB"/>
        </a:p>
      </dgm:t>
    </dgm:pt>
    <dgm:pt modelId="{5DB57DB2-C4B1-4D3E-9198-B023C4B42D91}" type="pres">
      <dgm:prSet presAssocID="{FB78F5D5-6B20-461F-91B5-5CF7DAEE4A5E}" presName="compositeShape" presStyleCnt="0">
        <dgm:presLayoutVars>
          <dgm:chMax val="9"/>
          <dgm:dir/>
          <dgm:resizeHandles val="exact"/>
        </dgm:presLayoutVars>
      </dgm:prSet>
      <dgm:spPr/>
      <dgm:t>
        <a:bodyPr/>
        <a:lstStyle/>
        <a:p>
          <a:endParaRPr lang="en-GB"/>
        </a:p>
      </dgm:t>
    </dgm:pt>
    <dgm:pt modelId="{CC4FC944-F30E-4A5C-B8C3-B69AC68BC18F}" type="pres">
      <dgm:prSet presAssocID="{FB78F5D5-6B20-461F-91B5-5CF7DAEE4A5E}" presName="triangle1" presStyleLbl="node1" presStyleIdx="0" presStyleCnt="4" custScaleX="154999" custLinFactNeighborX="-9285">
        <dgm:presLayoutVars>
          <dgm:bulletEnabled val="1"/>
        </dgm:presLayoutVars>
      </dgm:prSet>
      <dgm:spPr/>
      <dgm:t>
        <a:bodyPr/>
        <a:lstStyle/>
        <a:p>
          <a:endParaRPr lang="en-GB"/>
        </a:p>
      </dgm:t>
    </dgm:pt>
    <dgm:pt modelId="{E17680BD-814D-461D-AFC3-D74C88102BB0}" type="pres">
      <dgm:prSet presAssocID="{FB78F5D5-6B20-461F-91B5-5CF7DAEE4A5E}" presName="triangle2" presStyleLbl="node1" presStyleIdx="1" presStyleCnt="4" custScaleX="172857" custLinFactNeighborX="-35357" custLinFactNeighborY="2857">
        <dgm:presLayoutVars>
          <dgm:bulletEnabled val="1"/>
        </dgm:presLayoutVars>
      </dgm:prSet>
      <dgm:spPr/>
      <dgm:t>
        <a:bodyPr/>
        <a:lstStyle/>
        <a:p>
          <a:endParaRPr lang="en-GB"/>
        </a:p>
      </dgm:t>
    </dgm:pt>
    <dgm:pt modelId="{79DCC96F-846B-4A6C-B9D1-5ECB317AB384}" type="pres">
      <dgm:prSet presAssocID="{FB78F5D5-6B20-461F-91B5-5CF7DAEE4A5E}" presName="triangle3" presStyleLbl="node1" presStyleIdx="2" presStyleCnt="4" custScaleX="153930" custLinFactNeighborX="-8928">
        <dgm:presLayoutVars>
          <dgm:bulletEnabled val="1"/>
        </dgm:presLayoutVars>
      </dgm:prSet>
      <dgm:spPr/>
      <dgm:t>
        <a:bodyPr/>
        <a:lstStyle/>
        <a:p>
          <a:endParaRPr lang="en-GB"/>
        </a:p>
      </dgm:t>
    </dgm:pt>
    <dgm:pt modelId="{04E651F3-CF44-488F-840B-FA4C4A7D6C59}" type="pres">
      <dgm:prSet presAssocID="{FB78F5D5-6B20-461F-91B5-5CF7DAEE4A5E}" presName="triangle4" presStyleLbl="node1" presStyleIdx="3" presStyleCnt="4" custScaleX="160713" custLinFactNeighborX="18571">
        <dgm:presLayoutVars>
          <dgm:bulletEnabled val="1"/>
        </dgm:presLayoutVars>
      </dgm:prSet>
      <dgm:spPr/>
      <dgm:t>
        <a:bodyPr/>
        <a:lstStyle/>
        <a:p>
          <a:endParaRPr lang="en-GB"/>
        </a:p>
      </dgm:t>
    </dgm:pt>
  </dgm:ptLst>
  <dgm:cxnLst>
    <dgm:cxn modelId="{56EC268B-ED5B-48D6-8FF6-C1B2367F7B6C}" srcId="{FB78F5D5-6B20-461F-91B5-5CF7DAEE4A5E}" destId="{91D5B12E-8D94-4502-8556-793FF6BCCD84}" srcOrd="0" destOrd="0" parTransId="{F6796375-0FDB-4C51-969E-40B0593A54B1}" sibTransId="{ADA91143-AB03-4067-80E5-FB8E75C523F7}"/>
    <dgm:cxn modelId="{660F686A-A719-4A90-94F2-634EFF30FE48}" type="presOf" srcId="{58D48BEE-F622-434F-9712-6324C905BD35}" destId="{E17680BD-814D-461D-AFC3-D74C88102BB0}" srcOrd="0" destOrd="0" presId="urn:microsoft.com/office/officeart/2005/8/layout/pyramid4"/>
    <dgm:cxn modelId="{C2DA2E5F-B959-4B80-97C2-6DA8D9F19989}" srcId="{FB78F5D5-6B20-461F-91B5-5CF7DAEE4A5E}" destId="{E5F2B986-C36E-4188-BB39-475724A0D248}" srcOrd="2" destOrd="0" parTransId="{70900555-7737-42FF-8256-907239097996}" sibTransId="{62744FCA-23F9-404F-A8A4-BF66A1157E55}"/>
    <dgm:cxn modelId="{44CB3C86-C0E9-4B03-8BB6-B80DD3EE1A25}" type="presOf" srcId="{E5F2B986-C36E-4188-BB39-475724A0D248}" destId="{79DCC96F-846B-4A6C-B9D1-5ECB317AB384}" srcOrd="0" destOrd="0" presId="urn:microsoft.com/office/officeart/2005/8/layout/pyramid4"/>
    <dgm:cxn modelId="{2EF74DAE-5F8F-4E21-A83F-780CD5BB3DC5}" type="presOf" srcId="{FB78F5D5-6B20-461F-91B5-5CF7DAEE4A5E}" destId="{5DB57DB2-C4B1-4D3E-9198-B023C4B42D91}" srcOrd="0" destOrd="0" presId="urn:microsoft.com/office/officeart/2005/8/layout/pyramid4"/>
    <dgm:cxn modelId="{8FA6AB3F-F257-4E23-B325-2929D1B799B7}" srcId="{FB78F5D5-6B20-461F-91B5-5CF7DAEE4A5E}" destId="{CE613A95-EEF2-4875-9C30-BF7A6210D240}" srcOrd="3" destOrd="0" parTransId="{22C0BC24-ADDC-4E5E-B4AF-2E1072F77FF1}" sibTransId="{2CF6A434-BFCA-4B66-BDA9-24625EDF5651}"/>
    <dgm:cxn modelId="{35EECC3E-9507-41FB-8C4A-F4951F80892B}" srcId="{FB78F5D5-6B20-461F-91B5-5CF7DAEE4A5E}" destId="{58D48BEE-F622-434F-9712-6324C905BD35}" srcOrd="1" destOrd="0" parTransId="{DA2C0A4C-801A-43C3-B6D6-629214380743}" sibTransId="{41FBC5B5-F5A2-4B0B-98DD-104BF325833C}"/>
    <dgm:cxn modelId="{8296B67A-0A17-4625-BF9C-F41D54D2B3A8}" type="presOf" srcId="{CE613A95-EEF2-4875-9C30-BF7A6210D240}" destId="{04E651F3-CF44-488F-840B-FA4C4A7D6C59}" srcOrd="0" destOrd="0" presId="urn:microsoft.com/office/officeart/2005/8/layout/pyramid4"/>
    <dgm:cxn modelId="{14FCCA12-023E-4C7F-815B-E226EEECD12A}" type="presOf" srcId="{91D5B12E-8D94-4502-8556-793FF6BCCD84}" destId="{CC4FC944-F30E-4A5C-B8C3-B69AC68BC18F}" srcOrd="0" destOrd="0" presId="urn:microsoft.com/office/officeart/2005/8/layout/pyramid4"/>
    <dgm:cxn modelId="{F733F5C8-D1FF-4619-8E6B-FDB8C7A2BF06}" type="presParOf" srcId="{5DB57DB2-C4B1-4D3E-9198-B023C4B42D91}" destId="{CC4FC944-F30E-4A5C-B8C3-B69AC68BC18F}" srcOrd="0" destOrd="0" presId="urn:microsoft.com/office/officeart/2005/8/layout/pyramid4"/>
    <dgm:cxn modelId="{B436704F-DADA-427D-BA5C-905174496DBA}" type="presParOf" srcId="{5DB57DB2-C4B1-4D3E-9198-B023C4B42D91}" destId="{E17680BD-814D-461D-AFC3-D74C88102BB0}" srcOrd="1" destOrd="0" presId="urn:microsoft.com/office/officeart/2005/8/layout/pyramid4"/>
    <dgm:cxn modelId="{590D5060-8965-4C16-A716-24149B15439B}" type="presParOf" srcId="{5DB57DB2-C4B1-4D3E-9198-B023C4B42D91}" destId="{79DCC96F-846B-4A6C-B9D1-5ECB317AB384}" srcOrd="2" destOrd="0" presId="urn:microsoft.com/office/officeart/2005/8/layout/pyramid4"/>
    <dgm:cxn modelId="{064944A4-00F5-46EB-BE3F-35808AACF0EB}" type="presParOf" srcId="{5DB57DB2-C4B1-4D3E-9198-B023C4B42D91}" destId="{04E651F3-CF44-488F-840B-FA4C4A7D6C59}"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FC944-F30E-4A5C-B8C3-B69AC68BC18F}">
      <dsp:nvSpPr>
        <dsp:cNvPr id="0" name=""/>
        <dsp:cNvSpPr/>
      </dsp:nvSpPr>
      <dsp:spPr>
        <a:xfrm>
          <a:off x="2338427" y="0"/>
          <a:ext cx="4133823" cy="2667000"/>
        </a:xfrm>
        <a:prstGeom prst="triangle">
          <a:avLst/>
        </a:prstGeom>
        <a:solidFill>
          <a:srgbClr val="008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Testing and Assessment</a:t>
          </a:r>
          <a:endParaRPr lang="en-GB" sz="2000" b="1" kern="1200" dirty="0"/>
        </a:p>
      </dsp:txBody>
      <dsp:txXfrm>
        <a:off x="3371883" y="1333500"/>
        <a:ext cx="2066911" cy="1333500"/>
      </dsp:txXfrm>
    </dsp:sp>
    <dsp:sp modelId="{E17680BD-814D-461D-AFC3-D74C88102BB0}">
      <dsp:nvSpPr>
        <dsp:cNvPr id="0" name=""/>
        <dsp:cNvSpPr/>
      </dsp:nvSpPr>
      <dsp:spPr>
        <a:xfrm>
          <a:off x="71450" y="2667000"/>
          <a:ext cx="4610096" cy="2667000"/>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err="1" smtClean="0"/>
            <a:t>Env</a:t>
          </a:r>
          <a:r>
            <a:rPr lang="en-GB" sz="2000" b="1" kern="1200" dirty="0" smtClean="0"/>
            <a:t>. Sustainable Use of MN</a:t>
          </a:r>
          <a:endParaRPr lang="en-GB" sz="2000" b="1" kern="1200" dirty="0"/>
        </a:p>
      </dsp:txBody>
      <dsp:txXfrm>
        <a:off x="1223974" y="4000500"/>
        <a:ext cx="2305048" cy="1333500"/>
      </dsp:txXfrm>
    </dsp:sp>
    <dsp:sp modelId="{79DCC96F-846B-4A6C-B9D1-5ECB317AB384}">
      <dsp:nvSpPr>
        <dsp:cNvPr id="0" name=""/>
        <dsp:cNvSpPr/>
      </dsp:nvSpPr>
      <dsp:spPr>
        <a:xfrm rot="10800000">
          <a:off x="2362203" y="2667000"/>
          <a:ext cx="4105313" cy="2667000"/>
        </a:xfrm>
        <a:prstGeom prst="triangle">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Risk Assessment and Regulatory Framework</a:t>
          </a:r>
          <a:endParaRPr lang="en-GB" sz="2000" b="1" kern="1200" dirty="0"/>
        </a:p>
      </dsp:txBody>
      <dsp:txXfrm rot="10800000">
        <a:off x="3388531" y="2667000"/>
        <a:ext cx="2052657" cy="1333500"/>
      </dsp:txXfrm>
    </dsp:sp>
    <dsp:sp modelId="{04E651F3-CF44-488F-840B-FA4C4A7D6C59}">
      <dsp:nvSpPr>
        <dsp:cNvPr id="0" name=""/>
        <dsp:cNvSpPr/>
      </dsp:nvSpPr>
      <dsp:spPr>
        <a:xfrm>
          <a:off x="4338650" y="2667000"/>
          <a:ext cx="4286215" cy="2667000"/>
        </a:xfrm>
        <a:prstGeom prst="triangle">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Exposure Measurement and Mitigation</a:t>
          </a:r>
          <a:endParaRPr lang="en-GB" sz="2000" b="1" kern="1200" dirty="0"/>
        </a:p>
      </dsp:txBody>
      <dsp:txXfrm>
        <a:off x="5410204" y="4000500"/>
        <a:ext cx="2143107" cy="1333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FC944-F30E-4A5C-B8C3-B69AC68BC18F}">
      <dsp:nvSpPr>
        <dsp:cNvPr id="0" name=""/>
        <dsp:cNvSpPr/>
      </dsp:nvSpPr>
      <dsp:spPr>
        <a:xfrm>
          <a:off x="2338427" y="0"/>
          <a:ext cx="4133823" cy="2667000"/>
        </a:xfrm>
        <a:prstGeom prst="triangle">
          <a:avLst/>
        </a:prstGeom>
        <a:solidFill>
          <a:srgbClr val="008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Testing and Assessment</a:t>
          </a:r>
          <a:endParaRPr lang="en-GB" sz="2000" b="1" kern="1200" dirty="0"/>
        </a:p>
      </dsp:txBody>
      <dsp:txXfrm>
        <a:off x="3371883" y="1333500"/>
        <a:ext cx="2066911" cy="1333500"/>
      </dsp:txXfrm>
    </dsp:sp>
    <dsp:sp modelId="{E17680BD-814D-461D-AFC3-D74C88102BB0}">
      <dsp:nvSpPr>
        <dsp:cNvPr id="0" name=""/>
        <dsp:cNvSpPr/>
      </dsp:nvSpPr>
      <dsp:spPr>
        <a:xfrm>
          <a:off x="71450" y="2667000"/>
          <a:ext cx="4610096" cy="2667000"/>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err="1" smtClean="0"/>
            <a:t>Env</a:t>
          </a:r>
          <a:r>
            <a:rPr lang="en-GB" sz="2000" b="1" kern="1200" dirty="0" smtClean="0"/>
            <a:t>. Sustainable Use of MN</a:t>
          </a:r>
          <a:endParaRPr lang="en-GB" sz="2000" b="1" kern="1200" dirty="0"/>
        </a:p>
      </dsp:txBody>
      <dsp:txXfrm>
        <a:off x="1223974" y="4000500"/>
        <a:ext cx="2305048" cy="1333500"/>
      </dsp:txXfrm>
    </dsp:sp>
    <dsp:sp modelId="{79DCC96F-846B-4A6C-B9D1-5ECB317AB384}">
      <dsp:nvSpPr>
        <dsp:cNvPr id="0" name=""/>
        <dsp:cNvSpPr/>
      </dsp:nvSpPr>
      <dsp:spPr>
        <a:xfrm rot="10800000">
          <a:off x="2362203" y="2667000"/>
          <a:ext cx="4105313" cy="2667000"/>
        </a:xfrm>
        <a:prstGeom prst="triangle">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Risk Assessment and Regulatory Framework</a:t>
          </a:r>
          <a:endParaRPr lang="en-GB" sz="2000" b="1" kern="1200" dirty="0"/>
        </a:p>
      </dsp:txBody>
      <dsp:txXfrm rot="10800000">
        <a:off x="3388531" y="2667000"/>
        <a:ext cx="2052657" cy="1333500"/>
      </dsp:txXfrm>
    </dsp:sp>
    <dsp:sp modelId="{04E651F3-CF44-488F-840B-FA4C4A7D6C59}">
      <dsp:nvSpPr>
        <dsp:cNvPr id="0" name=""/>
        <dsp:cNvSpPr/>
      </dsp:nvSpPr>
      <dsp:spPr>
        <a:xfrm>
          <a:off x="4338650" y="2667000"/>
          <a:ext cx="4286215" cy="2667000"/>
        </a:xfrm>
        <a:prstGeom prst="triangle">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Exposure Measurement and Mitigation</a:t>
          </a:r>
          <a:endParaRPr lang="en-GB" sz="2000" b="1" kern="1200" dirty="0"/>
        </a:p>
      </dsp:txBody>
      <dsp:txXfrm>
        <a:off x="5410204" y="4000500"/>
        <a:ext cx="2143107" cy="13335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60C5B3A4-B95F-48CD-900B-D7C7E3776F7A}" type="datetimeFigureOut">
              <a:rPr lang="en-GB" smtClean="0"/>
              <a:t>07/09/2015</a:t>
            </a:fld>
            <a:endParaRPr lang="en-GB"/>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355BE532-6F67-408D-96ED-8C1CB4197792}" type="slidenum">
              <a:rPr lang="en-GB" smtClean="0"/>
              <a:t>‹#›</a:t>
            </a:fld>
            <a:endParaRPr lang="en-GB"/>
          </a:p>
        </p:txBody>
      </p:sp>
    </p:spTree>
    <p:extLst>
      <p:ext uri="{BB962C8B-B14F-4D97-AF65-F5344CB8AC3E}">
        <p14:creationId xmlns:p14="http://schemas.microsoft.com/office/powerpoint/2010/main" val="1307935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81AD3A06-9388-41B9-A70A-CC8C6D27DB73}" type="datetimeFigureOut">
              <a:rPr lang="en-US" smtClean="0"/>
              <a:t>07-Sep-2015</a:t>
            </a:fld>
            <a:endParaRPr lang="en-US"/>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37C9B4BA-20B5-4B8C-B187-F7C8C036DAC0}" type="slidenum">
              <a:rPr lang="en-US" smtClean="0"/>
              <a:t>‹#›</a:t>
            </a:fld>
            <a:endParaRPr lang="en-US"/>
          </a:p>
        </p:txBody>
      </p:sp>
    </p:spTree>
    <p:extLst>
      <p:ext uri="{BB962C8B-B14F-4D97-AF65-F5344CB8AC3E}">
        <p14:creationId xmlns:p14="http://schemas.microsoft.com/office/powerpoint/2010/main" val="383301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oecd.org/document/58/0,2340,en_2649_201185_1889402_1_1_1_1,00.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6D8A223-E99E-455F-BBEF-15338CBF95E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Identify further TG/GD needs/ Read Across</a:t>
            </a:r>
            <a:r>
              <a:rPr lang="en-US" b="0" dirty="0" smtClean="0"/>
              <a:t>:</a:t>
            </a:r>
            <a:endParaRPr lang="en-US" dirty="0" smtClean="0"/>
          </a:p>
          <a:p>
            <a:pPr marL="171947" indent="-171947">
              <a:buFont typeface="Arial" panose="020B0604020202020204" pitchFamily="34" charset="0"/>
              <a:buChar char="•"/>
            </a:pPr>
            <a:r>
              <a:rPr lang="en-US" dirty="0" smtClean="0"/>
              <a:t>Inhalation Toxicity (2011, Netherlands)</a:t>
            </a:r>
          </a:p>
          <a:p>
            <a:pPr marL="171947" indent="-171947">
              <a:buFont typeface="Arial" panose="020B0604020202020204" pitchFamily="34" charset="0"/>
              <a:buChar char="•"/>
            </a:pPr>
            <a:r>
              <a:rPr lang="en-US" dirty="0" smtClean="0"/>
              <a:t>Environmental fate and eco-toxicity (2013, Germany)</a:t>
            </a:r>
          </a:p>
          <a:p>
            <a:pPr marL="171947" indent="-171947">
              <a:buFont typeface="Arial" panose="020B0604020202020204" pitchFamily="34" charset="0"/>
              <a:buChar char="•"/>
            </a:pPr>
            <a:r>
              <a:rPr lang="en-US" dirty="0" smtClean="0"/>
              <a:t>Physical-chemical properties (2013, Mexico)</a:t>
            </a:r>
          </a:p>
          <a:p>
            <a:pPr marL="171947" indent="-171947">
              <a:buFont typeface="Arial" panose="020B0604020202020204" pitchFamily="34" charset="0"/>
              <a:buChar char="•"/>
            </a:pPr>
            <a:r>
              <a:rPr lang="en-US" dirty="0" err="1" smtClean="0"/>
              <a:t>Nano</a:t>
            </a:r>
            <a:r>
              <a:rPr lang="en-US" dirty="0" smtClean="0"/>
              <a:t> </a:t>
            </a:r>
            <a:r>
              <a:rPr lang="en-US" dirty="0" err="1" smtClean="0"/>
              <a:t>genotoxicity</a:t>
            </a:r>
            <a:r>
              <a:rPr lang="en-US" baseline="0" dirty="0" smtClean="0"/>
              <a:t> </a:t>
            </a:r>
            <a:r>
              <a:rPr lang="en-US" dirty="0" smtClean="0"/>
              <a:t>(2013, Canada) </a:t>
            </a:r>
          </a:p>
          <a:p>
            <a:pPr marL="171947" indent="-171947">
              <a:buFont typeface="Arial" panose="020B0604020202020204" pitchFamily="34" charset="0"/>
              <a:buChar char="•"/>
            </a:pPr>
            <a:r>
              <a:rPr lang="en-US" dirty="0" err="1" smtClean="0"/>
              <a:t>Toxicokinetics</a:t>
            </a:r>
            <a:r>
              <a:rPr lang="en-US" baseline="0" dirty="0" smtClean="0"/>
              <a:t> </a:t>
            </a:r>
            <a:r>
              <a:rPr lang="en-US" dirty="0" smtClean="0"/>
              <a:t> (2014, Korea- leaded by Germany)</a:t>
            </a:r>
          </a:p>
          <a:p>
            <a:pPr marL="171947" indent="-171947">
              <a:buFont typeface="Arial" panose="020B0604020202020204" pitchFamily="34" charset="0"/>
              <a:buChar char="•"/>
            </a:pPr>
            <a:r>
              <a:rPr lang="en-US" dirty="0" err="1" smtClean="0"/>
              <a:t>Categorisation</a:t>
            </a:r>
            <a:r>
              <a:rPr lang="en-US" baseline="0" dirty="0" smtClean="0"/>
              <a:t> </a:t>
            </a:r>
            <a:r>
              <a:rPr lang="en-US" dirty="0" smtClean="0"/>
              <a:t>(2014, USA)</a:t>
            </a:r>
          </a:p>
          <a:p>
            <a:r>
              <a:rPr lang="en-GB" b="1" dirty="0" smtClean="0"/>
              <a:t>Results from the Testing Programme</a:t>
            </a:r>
            <a:r>
              <a:rPr lang="en-GB" dirty="0" smtClean="0"/>
              <a:t>:</a:t>
            </a:r>
          </a:p>
          <a:p>
            <a:r>
              <a:rPr lang="en-GB" dirty="0" smtClean="0"/>
              <a:t>Raw Data, Lessons Learned: 1</a:t>
            </a:r>
            <a:r>
              <a:rPr lang="en-GB" baseline="0" dirty="0" smtClean="0"/>
              <a:t> Dossier including the information in a IULCLID style printed form/ harmonised the presentation of the data/ </a:t>
            </a:r>
          </a:p>
          <a:p>
            <a:endParaRPr lang="en-GB" dirty="0" smtClean="0"/>
          </a:p>
          <a:p>
            <a:r>
              <a:rPr lang="en-GB" b="1" dirty="0" smtClean="0"/>
              <a:t>Assessment of the Data</a:t>
            </a:r>
            <a:r>
              <a:rPr lang="en-GB" dirty="0" smtClean="0"/>
              <a:t>:</a:t>
            </a:r>
          </a:p>
          <a:p>
            <a:pPr marL="171947" indent="-171947">
              <a:buFont typeface="Arial" panose="020B0604020202020204" pitchFamily="34" charset="0"/>
              <a:buChar char="•"/>
            </a:pPr>
            <a:r>
              <a:rPr lang="en-GB" dirty="0" smtClean="0"/>
              <a:t>Physical-Chemical Assessment:</a:t>
            </a:r>
            <a:r>
              <a:rPr lang="en-GB" baseline="0" dirty="0" smtClean="0"/>
              <a:t> to be presented in February 2015. Analysis and recommendations.</a:t>
            </a:r>
            <a:endParaRPr lang="en-GB" dirty="0" smtClean="0"/>
          </a:p>
          <a:p>
            <a:pPr marL="171947" indent="-171947">
              <a:buFont typeface="Arial" panose="020B0604020202020204" pitchFamily="34" charset="0"/>
              <a:buChar char="•"/>
            </a:pPr>
            <a:r>
              <a:rPr lang="en-GB" dirty="0" smtClean="0"/>
              <a:t>Toxicological and Eco-toxicological : outsource to other OECD bodies </a:t>
            </a:r>
          </a:p>
          <a:p>
            <a:pPr marL="171947" indent="-171947">
              <a:buFont typeface="Arial" panose="020B0604020202020204" pitchFamily="34" charset="0"/>
              <a:buChar char="•"/>
            </a:pPr>
            <a:endParaRPr lang="en-GB" dirty="0" smtClean="0"/>
          </a:p>
          <a:p>
            <a:pPr marL="171947" indent="-171947">
              <a:buFont typeface="Arial" panose="020B0604020202020204" pitchFamily="34" charset="0"/>
              <a:buChar char="•"/>
            </a:pPr>
            <a:endParaRPr lang="en-US" dirty="0" smtClean="0"/>
          </a:p>
          <a:p>
            <a:pPr marL="171947" indent="-171947">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37C9B4BA-20B5-4B8C-B187-F7C8C036DAC0}" type="slidenum">
              <a:rPr lang="en-US" smtClean="0"/>
              <a:t>10</a:t>
            </a:fld>
            <a:endParaRPr lang="en-US"/>
          </a:p>
        </p:txBody>
      </p:sp>
    </p:spTree>
    <p:extLst>
      <p:ext uri="{BB962C8B-B14F-4D97-AF65-F5344CB8AC3E}">
        <p14:creationId xmlns:p14="http://schemas.microsoft.com/office/powerpoint/2010/main" val="2901830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C9B4BA-20B5-4B8C-B187-F7C8C036DAC0}" type="slidenum">
              <a:rPr lang="en-US" smtClean="0"/>
              <a:t>11</a:t>
            </a:fld>
            <a:endParaRPr lang="en-US"/>
          </a:p>
        </p:txBody>
      </p:sp>
    </p:spTree>
    <p:extLst>
      <p:ext uri="{BB962C8B-B14F-4D97-AF65-F5344CB8AC3E}">
        <p14:creationId xmlns:p14="http://schemas.microsoft.com/office/powerpoint/2010/main" val="581142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C9B4BA-20B5-4B8C-B187-F7C8C036DAC0}" type="slidenum">
              <a:rPr lang="en-US" smtClean="0"/>
              <a:t>12</a:t>
            </a:fld>
            <a:endParaRPr lang="en-US"/>
          </a:p>
        </p:txBody>
      </p:sp>
    </p:spTree>
    <p:extLst>
      <p:ext uri="{BB962C8B-B14F-4D97-AF65-F5344CB8AC3E}">
        <p14:creationId xmlns:p14="http://schemas.microsoft.com/office/powerpoint/2010/main" val="2043047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documents have the </a:t>
            </a:r>
            <a:r>
              <a:rPr lang="fr-FR" dirty="0" err="1" smtClean="0"/>
              <a:t>same</a:t>
            </a:r>
            <a:r>
              <a:rPr lang="fr-FR" dirty="0" smtClean="0"/>
              <a:t> </a:t>
            </a:r>
            <a:r>
              <a:rPr lang="fr-FR" dirty="0" err="1" smtClean="0"/>
              <a:t>endpoints</a:t>
            </a:r>
            <a:r>
              <a:rPr lang="fr-FR" dirty="0" smtClean="0"/>
              <a:t> </a:t>
            </a:r>
            <a:r>
              <a:rPr lang="fr-FR" dirty="0" err="1" smtClean="0"/>
              <a:t>than</a:t>
            </a:r>
            <a:r>
              <a:rPr lang="fr-FR" dirty="0" smtClean="0"/>
              <a:t> the IUCLID software.</a:t>
            </a:r>
            <a:endParaRPr lang="en-GB" dirty="0"/>
          </a:p>
        </p:txBody>
      </p:sp>
      <p:sp>
        <p:nvSpPr>
          <p:cNvPr id="4" name="Slide Number Placeholder 3"/>
          <p:cNvSpPr>
            <a:spLocks noGrp="1"/>
          </p:cNvSpPr>
          <p:nvPr>
            <p:ph type="sldNum" sz="quarter" idx="10"/>
          </p:nvPr>
        </p:nvSpPr>
        <p:spPr/>
        <p:txBody>
          <a:bodyPr/>
          <a:lstStyle/>
          <a:p>
            <a:fld id="{FF0468D5-7DA2-4EB2-910A-FC9FB59BA14D}" type="slidenum">
              <a:rPr lang="en-GB" smtClean="0"/>
              <a:t>13</a:t>
            </a:fld>
            <a:endParaRPr lang="en-GB"/>
          </a:p>
        </p:txBody>
      </p:sp>
    </p:spTree>
    <p:extLst>
      <p:ext uri="{BB962C8B-B14F-4D97-AF65-F5344CB8AC3E}">
        <p14:creationId xmlns:p14="http://schemas.microsoft.com/office/powerpoint/2010/main" val="1400392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a:p>
            <a:r>
              <a:rPr lang="en-GB" dirty="0"/>
              <a:t>25 different methods evaluated </a:t>
            </a:r>
          </a:p>
          <a:p>
            <a:r>
              <a:rPr lang="en-US" dirty="0"/>
              <a:t>●No OECD guidelines were used </a:t>
            </a:r>
          </a:p>
          <a:p>
            <a:r>
              <a:rPr lang="en-US" dirty="0"/>
              <a:t>●Mainly methods from scientific literature, plus 5 standardized methods (4x ISO, 1x NEN) </a:t>
            </a:r>
          </a:p>
          <a:p>
            <a:r>
              <a:rPr lang="en-US" dirty="0" smtClean="0"/>
              <a:t>Inductively coupled plasma optical emission spectrometry (ICP-OES) 	</a:t>
            </a:r>
          </a:p>
          <a:p>
            <a:r>
              <a:rPr lang="en-US" dirty="0" smtClean="0"/>
              <a:t>Energy Dispersive X-ray (EDX / EDS) </a:t>
            </a:r>
          </a:p>
          <a:p>
            <a:r>
              <a:rPr lang="en-GB" dirty="0" smtClean="0"/>
              <a:t>X-Ray Diffraction (XRD) 	</a:t>
            </a:r>
          </a:p>
          <a:p>
            <a:r>
              <a:rPr lang="en-GB" dirty="0" smtClean="0"/>
              <a:t>Transmission Electron Microscopy (TEM) </a:t>
            </a:r>
          </a:p>
          <a:p>
            <a:r>
              <a:rPr lang="en-GB" dirty="0" smtClean="0"/>
              <a:t>Scanning Electron Microscopy (SEM) 	</a:t>
            </a:r>
          </a:p>
          <a:p>
            <a:r>
              <a:rPr lang="en-GB" dirty="0" smtClean="0"/>
              <a:t>Dynamic Light Scattering (DLS) 	</a:t>
            </a:r>
          </a:p>
          <a:p>
            <a:r>
              <a:rPr lang="en-GB" dirty="0" smtClean="0"/>
              <a:t>Electrophoretic Light Scattering (ELS) 	</a:t>
            </a:r>
          </a:p>
          <a:p>
            <a:r>
              <a:rPr lang="en-GB" dirty="0" smtClean="0"/>
              <a:t>Laser-Doppler 	</a:t>
            </a:r>
          </a:p>
          <a:p>
            <a:r>
              <a:rPr lang="en-GB" dirty="0" smtClean="0"/>
              <a:t>(Small) Rotating drum 	</a:t>
            </a:r>
          </a:p>
          <a:p>
            <a:r>
              <a:rPr lang="en-GB" dirty="0" smtClean="0"/>
              <a:t>Continuous drop dustiness tester 	</a:t>
            </a:r>
          </a:p>
          <a:p>
            <a:r>
              <a:rPr lang="en-GB" dirty="0" smtClean="0"/>
              <a:t>Vortex shaker 	</a:t>
            </a:r>
          </a:p>
          <a:p>
            <a:pPr marL="286579" indent="-286579">
              <a:buFont typeface="Arial" panose="020B0604020202020204" pitchFamily="34" charset="0"/>
              <a:buChar char="•"/>
            </a:pPr>
            <a:r>
              <a:rPr lang="en-GB" dirty="0" smtClean="0"/>
              <a:t>Degradation tests (</a:t>
            </a:r>
            <a:r>
              <a:rPr lang="en-GB" dirty="0" err="1" smtClean="0"/>
              <a:t>Rhodamine</a:t>
            </a:r>
            <a:r>
              <a:rPr lang="en-GB" dirty="0" smtClean="0"/>
              <a:t>-B, DPPH, Hydroxyl radical generation, Orange II, acetaldehyde) 	</a:t>
            </a:r>
          </a:p>
          <a:p>
            <a:pPr marL="286579" indent="-286579">
              <a:buFont typeface="Arial" panose="020B0604020202020204" pitchFamily="34" charset="0"/>
              <a:buChar char="•"/>
            </a:pPr>
            <a:r>
              <a:rPr lang="en-GB" dirty="0" smtClean="0"/>
              <a:t>Mercury </a:t>
            </a:r>
            <a:r>
              <a:rPr lang="en-GB" dirty="0" err="1" smtClean="0"/>
              <a:t>porosimetry</a:t>
            </a:r>
            <a:r>
              <a:rPr lang="en-GB" dirty="0" smtClean="0"/>
              <a:t> 	</a:t>
            </a:r>
          </a:p>
          <a:p>
            <a:pPr marL="286579" indent="-286579">
              <a:buFont typeface="Arial" panose="020B0604020202020204" pitchFamily="34" charset="0"/>
              <a:buChar char="•"/>
            </a:pPr>
            <a:r>
              <a:rPr lang="en-GB" dirty="0" smtClean="0"/>
              <a:t>Gas absorption (</a:t>
            </a:r>
            <a:r>
              <a:rPr lang="en-GB" dirty="0" err="1" smtClean="0"/>
              <a:t>Brunauer</a:t>
            </a:r>
            <a:r>
              <a:rPr lang="en-GB" dirty="0" smtClean="0"/>
              <a:t>-Emmett-Teller - BET) </a:t>
            </a:r>
          </a:p>
          <a:p>
            <a:pPr marL="286579" indent="-286579">
              <a:buFont typeface="Arial" panose="020B0604020202020204" pitchFamily="34" charset="0"/>
              <a:buChar char="•"/>
            </a:pPr>
            <a:r>
              <a:rPr lang="en-GB" dirty="0" smtClean="0"/>
              <a:t>Gas absorption (Barrett-Joyner-</a:t>
            </a:r>
            <a:r>
              <a:rPr lang="en-GB" dirty="0" err="1" smtClean="0"/>
              <a:t>Halenda</a:t>
            </a:r>
            <a:r>
              <a:rPr lang="en-GB" dirty="0" smtClean="0"/>
              <a:t> - BJH) 	</a:t>
            </a:r>
          </a:p>
          <a:p>
            <a:pPr marL="286579" indent="-286579">
              <a:buFont typeface="Arial" panose="020B0604020202020204" pitchFamily="34" charset="0"/>
              <a:buChar char="•"/>
            </a:pPr>
            <a:r>
              <a:rPr lang="en-GB" dirty="0" smtClean="0"/>
              <a:t>Electron paramagnetic resonance (EPR) </a:t>
            </a:r>
          </a:p>
          <a:p>
            <a:pPr marL="286579" indent="-286579">
              <a:buFont typeface="Arial" panose="020B0604020202020204" pitchFamily="34" charset="0"/>
              <a:buChar char="•"/>
            </a:pPr>
            <a:r>
              <a:rPr lang="en-GB" dirty="0" smtClean="0"/>
              <a:t>Electron spin resonance (ESR) 	</a:t>
            </a:r>
          </a:p>
          <a:p>
            <a:pPr marL="286579" indent="-286579">
              <a:buFont typeface="Arial" panose="020B0604020202020204" pitchFamily="34" charset="0"/>
              <a:buChar char="•"/>
            </a:pPr>
            <a:r>
              <a:rPr lang="en-GB" dirty="0" smtClean="0"/>
              <a:t>Benzoic acid PBS method (HPLC)</a:t>
            </a:r>
          </a:p>
          <a:p>
            <a:pPr marL="286579" indent="-286579">
              <a:buFont typeface="Arial" panose="020B0604020202020204" pitchFamily="34" charset="0"/>
              <a:buChar char="•"/>
            </a:pPr>
            <a:r>
              <a:rPr lang="en-GB" dirty="0" smtClean="0"/>
              <a:t>Potassium iodide and optical absorbance 	</a:t>
            </a:r>
          </a:p>
          <a:p>
            <a:pPr marL="286579" indent="-286579">
              <a:buFont typeface="Arial" panose="020B0604020202020204" pitchFamily="34" charset="0"/>
              <a:buChar char="•"/>
            </a:pPr>
            <a:r>
              <a:rPr lang="en-GB" dirty="0" err="1" smtClean="0"/>
              <a:t>Potentiometry</a:t>
            </a:r>
            <a:r>
              <a:rPr lang="en-GB" dirty="0" smtClean="0"/>
              <a:t> 	</a:t>
            </a:r>
          </a:p>
          <a:p>
            <a:pPr marL="286579" indent="-286579">
              <a:buFont typeface="Arial" panose="020B0604020202020204" pitchFamily="34" charset="0"/>
              <a:buChar char="•"/>
            </a:pPr>
            <a:r>
              <a:rPr lang="en-GB" dirty="0" err="1" smtClean="0"/>
              <a:t>OxoDish</a:t>
            </a:r>
            <a:r>
              <a:rPr lang="en-GB" dirty="0" smtClean="0"/>
              <a:t> O2-detection 	</a:t>
            </a:r>
          </a:p>
          <a:p>
            <a:endParaRPr lang="en-GB" dirty="0"/>
          </a:p>
        </p:txBody>
      </p:sp>
      <p:sp>
        <p:nvSpPr>
          <p:cNvPr id="4" name="Slide Number Placeholder 3"/>
          <p:cNvSpPr>
            <a:spLocks noGrp="1"/>
          </p:cNvSpPr>
          <p:nvPr>
            <p:ph type="sldNum" sz="quarter" idx="10"/>
          </p:nvPr>
        </p:nvSpPr>
        <p:spPr/>
        <p:txBody>
          <a:bodyPr/>
          <a:lstStyle/>
          <a:p>
            <a:fld id="{37C9B4BA-20B5-4B8C-B187-F7C8C036DAC0}" type="slidenum">
              <a:rPr lang="en-US" smtClean="0"/>
              <a:t>16</a:t>
            </a:fld>
            <a:endParaRPr lang="en-US"/>
          </a:p>
        </p:txBody>
      </p:sp>
    </p:spTree>
    <p:extLst>
      <p:ext uri="{BB962C8B-B14F-4D97-AF65-F5344CB8AC3E}">
        <p14:creationId xmlns:p14="http://schemas.microsoft.com/office/powerpoint/2010/main" val="1338882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C9B4BA-20B5-4B8C-B187-F7C8C036DAC0}" type="slidenum">
              <a:rPr lang="en-US" smtClean="0"/>
              <a:t>17</a:t>
            </a:fld>
            <a:endParaRPr lang="en-US"/>
          </a:p>
        </p:txBody>
      </p:sp>
    </p:spTree>
    <p:extLst>
      <p:ext uri="{BB962C8B-B14F-4D97-AF65-F5344CB8AC3E}">
        <p14:creationId xmlns:p14="http://schemas.microsoft.com/office/powerpoint/2010/main" val="1314403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group promotes international co-operation amongst countries on the human health and environmental safety aspects of manufactured </a:t>
            </a:r>
            <a:r>
              <a:rPr lang="en-US" dirty="0" err="1" smtClean="0"/>
              <a:t>nanomaterials</a:t>
            </a:r>
            <a:r>
              <a:rPr lang="en-US" dirty="0" smtClean="0"/>
              <a:t> for regulatory purposes, including legislative, voluntary or other management schemes. </a:t>
            </a:r>
          </a:p>
          <a:p>
            <a:endParaRPr lang="en-GB" dirty="0"/>
          </a:p>
        </p:txBody>
      </p:sp>
      <p:sp>
        <p:nvSpPr>
          <p:cNvPr id="4" name="Slide Number Placeholder 3"/>
          <p:cNvSpPr>
            <a:spLocks noGrp="1"/>
          </p:cNvSpPr>
          <p:nvPr>
            <p:ph type="sldNum" sz="quarter" idx="10"/>
          </p:nvPr>
        </p:nvSpPr>
        <p:spPr/>
        <p:txBody>
          <a:bodyPr/>
          <a:lstStyle/>
          <a:p>
            <a:fld id="{37C9B4BA-20B5-4B8C-B187-F7C8C036DAC0}" type="slidenum">
              <a:rPr lang="en-US" smtClean="0"/>
              <a:t>18</a:t>
            </a:fld>
            <a:endParaRPr lang="en-US"/>
          </a:p>
        </p:txBody>
      </p:sp>
    </p:spTree>
    <p:extLst>
      <p:ext uri="{BB962C8B-B14F-4D97-AF65-F5344CB8AC3E}">
        <p14:creationId xmlns:p14="http://schemas.microsoft.com/office/powerpoint/2010/main" val="3472801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eaLnBrk="1" fontAlgn="auto" hangingPunct="1">
              <a:spcBef>
                <a:spcPts val="768"/>
              </a:spcBef>
              <a:spcAft>
                <a:spcPts val="0"/>
              </a:spcAft>
              <a:defRPr/>
            </a:pPr>
            <a:r>
              <a:rPr lang="en-CA" dirty="0" smtClean="0"/>
              <a:t>To inform the gaps identified: </a:t>
            </a:r>
          </a:p>
          <a:p>
            <a:pPr marL="741600" lvl="1" indent="-284400" eaLnBrk="1" fontAlgn="auto" hangingPunct="1">
              <a:spcBef>
                <a:spcPts val="672"/>
              </a:spcBef>
              <a:spcAft>
                <a:spcPts val="0"/>
              </a:spcAft>
              <a:defRPr/>
            </a:pPr>
            <a:r>
              <a:rPr lang="en-CA" dirty="0" smtClean="0"/>
              <a:t>Directly informs on short-term needs to address ongoing risk assessments of MN and focuses medium and long-term priorities </a:t>
            </a:r>
          </a:p>
          <a:p>
            <a:pPr marL="741600" lvl="1" indent="-284400" eaLnBrk="1" fontAlgn="auto" hangingPunct="1">
              <a:spcBef>
                <a:spcPts val="672"/>
              </a:spcBef>
              <a:spcAft>
                <a:spcPts val="0"/>
              </a:spcAft>
              <a:defRPr/>
            </a:pPr>
            <a:r>
              <a:rPr lang="en-CA" dirty="0" smtClean="0"/>
              <a:t>Projects provide guidance on what risk assessors can do now and provide insights into what needs to be done for the ideal approach</a:t>
            </a:r>
          </a:p>
          <a:p>
            <a:pPr>
              <a:lnSpc>
                <a:spcPct val="90000"/>
              </a:lnSpc>
            </a:pPr>
            <a:r>
              <a:rPr lang="en-US" altLang="en-US" sz="2500" dirty="0" smtClean="0"/>
              <a:t>Focus on: </a:t>
            </a:r>
          </a:p>
          <a:p>
            <a:pPr lvl="1">
              <a:lnSpc>
                <a:spcPct val="90000"/>
              </a:lnSpc>
            </a:pPr>
            <a:r>
              <a:rPr lang="en-US" altLang="en-US" sz="2500" dirty="0" smtClean="0"/>
              <a:t>regulatory updates from jurisdictions;</a:t>
            </a:r>
          </a:p>
          <a:p>
            <a:pPr lvl="1">
              <a:lnSpc>
                <a:spcPct val="90000"/>
              </a:lnSpc>
            </a:pPr>
            <a:r>
              <a:rPr lang="en-US" altLang="en-US" sz="2500" dirty="0" smtClean="0"/>
              <a:t>definitions for </a:t>
            </a:r>
            <a:r>
              <a:rPr lang="en-US" altLang="en-US" sz="2500" dirty="0" err="1" smtClean="0"/>
              <a:t>nanomaterials</a:t>
            </a:r>
            <a:r>
              <a:rPr lang="en-US" altLang="en-US" sz="2500" dirty="0" smtClean="0"/>
              <a:t>; and </a:t>
            </a:r>
          </a:p>
          <a:p>
            <a:pPr lvl="1">
              <a:lnSpc>
                <a:spcPct val="90000"/>
              </a:lnSpc>
            </a:pPr>
            <a:r>
              <a:rPr lang="en-US" altLang="en-US" sz="2500" dirty="0" smtClean="0"/>
              <a:t>challenges jurisdictions are facing with respect to regulating </a:t>
            </a:r>
            <a:r>
              <a:rPr lang="en-US" altLang="en-US" sz="2500" dirty="0" err="1" smtClean="0"/>
              <a:t>nanomaterials</a:t>
            </a:r>
            <a:r>
              <a:rPr lang="en-US" altLang="en-US" sz="2500" dirty="0" smtClean="0"/>
              <a:t> in their respective countries. </a:t>
            </a:r>
          </a:p>
          <a:p>
            <a:pPr marL="342000" indent="-342000" eaLnBrk="1" fontAlgn="auto" hangingPunct="1">
              <a:spcBef>
                <a:spcPts val="768"/>
              </a:spcBef>
              <a:spcAft>
                <a:spcPts val="0"/>
              </a:spcAft>
              <a:defRPr/>
            </a:pPr>
            <a:endParaRPr lang="en-CA" i="1" dirty="0" smtClean="0"/>
          </a:p>
          <a:p>
            <a:endParaRPr lang="en-GB" dirty="0"/>
          </a:p>
        </p:txBody>
      </p:sp>
      <p:sp>
        <p:nvSpPr>
          <p:cNvPr id="4" name="Slide Number Placeholder 3"/>
          <p:cNvSpPr>
            <a:spLocks noGrp="1"/>
          </p:cNvSpPr>
          <p:nvPr>
            <p:ph type="sldNum" sz="quarter" idx="10"/>
          </p:nvPr>
        </p:nvSpPr>
        <p:spPr/>
        <p:txBody>
          <a:bodyPr/>
          <a:lstStyle/>
          <a:p>
            <a:fld id="{37C9B4BA-20B5-4B8C-B187-F7C8C036DAC0}" type="slidenum">
              <a:rPr lang="en-US" smtClean="0"/>
              <a:t>19</a:t>
            </a:fld>
            <a:endParaRPr lang="en-US"/>
          </a:p>
        </p:txBody>
      </p:sp>
    </p:spTree>
    <p:extLst>
      <p:ext uri="{BB962C8B-B14F-4D97-AF65-F5344CB8AC3E}">
        <p14:creationId xmlns:p14="http://schemas.microsoft.com/office/powerpoint/2010/main" val="1908312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Past work was focused on </a:t>
            </a:r>
            <a:r>
              <a:rPr lang="en-GB" b="1" dirty="0" smtClean="0"/>
              <a:t>Exposure</a:t>
            </a:r>
            <a:r>
              <a:rPr lang="en-GB" b="1" baseline="0" dirty="0" smtClean="0"/>
              <a:t> at the Workplace</a:t>
            </a:r>
            <a:endParaRPr lang="en-GB" b="1" dirty="0"/>
          </a:p>
        </p:txBody>
      </p:sp>
      <p:sp>
        <p:nvSpPr>
          <p:cNvPr id="4" name="Slide Number Placeholder 3"/>
          <p:cNvSpPr>
            <a:spLocks noGrp="1"/>
          </p:cNvSpPr>
          <p:nvPr>
            <p:ph type="sldNum" sz="quarter" idx="10"/>
          </p:nvPr>
        </p:nvSpPr>
        <p:spPr/>
        <p:txBody>
          <a:bodyPr/>
          <a:lstStyle/>
          <a:p>
            <a:fld id="{37C9B4BA-20B5-4B8C-B187-F7C8C036DAC0}" type="slidenum">
              <a:rPr lang="en-US" smtClean="0"/>
              <a:t>20</a:t>
            </a:fld>
            <a:endParaRPr lang="en-US"/>
          </a:p>
        </p:txBody>
      </p:sp>
    </p:spTree>
    <p:extLst>
      <p:ext uri="{BB962C8B-B14F-4D97-AF65-F5344CB8AC3E}">
        <p14:creationId xmlns:p14="http://schemas.microsoft.com/office/powerpoint/2010/main" val="4059665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project focus on the Life cycle Assessment of Nanomaterials. The most recent publication was done on Nanotechnology used in Tyres.</a:t>
            </a:r>
            <a:endParaRPr lang="en-GB" dirty="0"/>
          </a:p>
        </p:txBody>
      </p:sp>
      <p:sp>
        <p:nvSpPr>
          <p:cNvPr id="4" name="Slide Number Placeholder 3"/>
          <p:cNvSpPr>
            <a:spLocks noGrp="1"/>
          </p:cNvSpPr>
          <p:nvPr>
            <p:ph type="sldNum" sz="quarter" idx="10"/>
          </p:nvPr>
        </p:nvSpPr>
        <p:spPr/>
        <p:txBody>
          <a:bodyPr/>
          <a:lstStyle/>
          <a:p>
            <a:fld id="{37C9B4BA-20B5-4B8C-B187-F7C8C036DAC0}" type="slidenum">
              <a:rPr lang="en-US" smtClean="0"/>
              <a:t>21</a:t>
            </a:fld>
            <a:endParaRPr lang="en-US"/>
          </a:p>
        </p:txBody>
      </p:sp>
    </p:spTree>
    <p:extLst>
      <p:ext uri="{BB962C8B-B14F-4D97-AF65-F5344CB8AC3E}">
        <p14:creationId xmlns:p14="http://schemas.microsoft.com/office/powerpoint/2010/main" val="89555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87DF9E0-5BB0-47CE-9FE8-D937EFE252DE}"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
        <p:nvSpPr>
          <p:cNvPr id="31747" name="Rectangle 2"/>
          <p:cNvSpPr>
            <a:spLocks noGrp="1" noRot="1" noChangeAspect="1" noChangeArrowheads="1" noTextEdit="1"/>
          </p:cNvSpPr>
          <p:nvPr>
            <p:ph type="sldImg"/>
          </p:nvPr>
        </p:nvSpPr>
        <p:spPr>
          <a:xfrm>
            <a:off x="917575" y="746125"/>
            <a:ext cx="4972050" cy="3730625"/>
          </a:xfrm>
          <a:ln/>
        </p:spPr>
      </p:sp>
      <p:sp>
        <p:nvSpPr>
          <p:cNvPr id="31748" name="Rectangle 3"/>
          <p:cNvSpPr>
            <a:spLocks noGrp="1" noChangeArrowheads="1"/>
          </p:cNvSpPr>
          <p:nvPr>
            <p:ph type="body" idx="1"/>
          </p:nvPr>
        </p:nvSpPr>
        <p:spPr>
          <a:noFill/>
          <a:ln/>
        </p:spPr>
        <p:txBody>
          <a:bodyPr/>
          <a:lstStyle/>
          <a:p>
            <a:pPr eaLnBrk="1" hangingPunct="1"/>
            <a:r>
              <a:rPr lang="en-US" dirty="0" smtClean="0">
                <a:latin typeface="Arial" pitchFamily="34" charset="0"/>
                <a:cs typeface="Arial" pitchFamily="34" charset="0"/>
              </a:rPr>
              <a:t>The OECD is an </a:t>
            </a:r>
            <a:r>
              <a:rPr lang="en-GB" dirty="0" smtClean="0">
                <a:latin typeface="Arial" pitchFamily="34" charset="0"/>
                <a:cs typeface="Arial" pitchFamily="34" charset="0"/>
              </a:rPr>
              <a:t>Intergovernmental organisation, which includes </a:t>
            </a:r>
            <a:r>
              <a:rPr lang="en-US" dirty="0" smtClean="0">
                <a:latin typeface="Arial" pitchFamily="34" charset="0"/>
                <a:cs typeface="Arial" pitchFamily="34" charset="0"/>
                <a:hlinkClick r:id="rId3"/>
              </a:rPr>
              <a:t>34 member countries</a:t>
            </a:r>
            <a:r>
              <a:rPr lang="en-US" dirty="0" smtClean="0">
                <a:latin typeface="Arial" pitchFamily="34" charset="0"/>
                <a:cs typeface="Arial" pitchFamily="34" charset="0"/>
              </a:rPr>
              <a:t> +  </a:t>
            </a:r>
            <a:r>
              <a:rPr lang="en-GB" dirty="0" smtClean="0">
                <a:latin typeface="Arial" pitchFamily="34" charset="0"/>
                <a:cs typeface="Arial" pitchFamily="34" charset="0"/>
              </a:rPr>
              <a:t>European Commission</a:t>
            </a:r>
          </a:p>
          <a:p>
            <a:pPr eaLnBrk="1" hangingPunct="1"/>
            <a:r>
              <a:rPr lang="en-US" dirty="0" smtClean="0">
                <a:latin typeface="Arial" pitchFamily="34" charset="0"/>
                <a:cs typeface="Arial" pitchFamily="34" charset="0"/>
              </a:rPr>
              <a:t>BIAC – TUAC- NGOs- Non-Members</a:t>
            </a:r>
          </a:p>
          <a:p>
            <a:pPr eaLnBrk="1" hangingPunct="1"/>
            <a:endParaRPr lang="en-US" dirty="0" smtClean="0">
              <a:latin typeface="Arial" pitchFamily="34" charset="0"/>
              <a:cs typeface="Arial" pitchFamily="34" charset="0"/>
            </a:endParaRPr>
          </a:p>
          <a:p>
            <a:pPr>
              <a:buClr>
                <a:srgbClr val="0073CF"/>
              </a:buClr>
              <a:buSzPct val="130000"/>
            </a:pPr>
            <a:r>
              <a:rPr lang="en-GB" sz="1600" b="0" i="0" dirty="0" smtClean="0"/>
              <a:t>The Organisation provides a setting where governments compare policy experiences, seek answers to common problems, identify good practice and coordinate domestic and international policies. </a:t>
            </a:r>
          </a:p>
          <a:p>
            <a:pPr algn="just">
              <a:buClr>
                <a:schemeClr val="tx1"/>
              </a:buClr>
              <a:buFontTx/>
              <a:buNone/>
            </a:pPr>
            <a:r>
              <a:rPr lang="en-GB" sz="1600" b="0" i="0" dirty="0" smtClean="0"/>
              <a:t>	</a:t>
            </a:r>
            <a:endParaRPr lang="en-GB" sz="1200" b="0" i="0" dirty="0" smtClean="0"/>
          </a:p>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874621-5B19-40E8-A507-34C0B09B145A}" type="slidenum">
              <a:rPr lang="en-US">
                <a:cs typeface="Arial" pitchFamily="34" charset="0"/>
              </a:rPr>
              <a:pPr fontAlgn="base">
                <a:spcBef>
                  <a:spcPct val="0"/>
                </a:spcBef>
                <a:spcAft>
                  <a:spcPct val="0"/>
                </a:spcAft>
              </a:pPr>
              <a:t>22</a:t>
            </a:fld>
            <a:endParaRPr 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group promotes international co-operation amongst countries on the human health and environmental safety aspects of manufactured </a:t>
            </a:r>
            <a:r>
              <a:rPr lang="en-US" dirty="0" err="1" smtClean="0"/>
              <a:t>nanomaterials</a:t>
            </a:r>
            <a:r>
              <a:rPr lang="en-US" dirty="0" smtClean="0"/>
              <a:t> for regulatory purposes, including legislative, voluntary or other management schemes. </a:t>
            </a:r>
          </a:p>
          <a:p>
            <a:endParaRPr lang="en-GB" dirty="0"/>
          </a:p>
        </p:txBody>
      </p:sp>
      <p:sp>
        <p:nvSpPr>
          <p:cNvPr id="4" name="Slide Number Placeholder 3"/>
          <p:cNvSpPr>
            <a:spLocks noGrp="1"/>
          </p:cNvSpPr>
          <p:nvPr>
            <p:ph type="sldNum" sz="quarter" idx="10"/>
          </p:nvPr>
        </p:nvSpPr>
        <p:spPr/>
        <p:txBody>
          <a:bodyPr/>
          <a:lstStyle/>
          <a:p>
            <a:fld id="{37C9B4BA-20B5-4B8C-B187-F7C8C036DAC0}" type="slidenum">
              <a:rPr lang="en-US" smtClean="0"/>
              <a:t>3</a:t>
            </a:fld>
            <a:endParaRPr lang="en-US"/>
          </a:p>
        </p:txBody>
      </p:sp>
    </p:spTree>
    <p:extLst>
      <p:ext uri="{BB962C8B-B14F-4D97-AF65-F5344CB8AC3E}">
        <p14:creationId xmlns:p14="http://schemas.microsoft.com/office/powerpoint/2010/main" val="3472801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ct val="20000"/>
              </a:spcBef>
              <a:spcAft>
                <a:spcPts val="600"/>
              </a:spcAft>
              <a:buClr>
                <a:srgbClr val="0073CF"/>
              </a:buClr>
              <a:buSzPct val="130000"/>
              <a:buFont typeface="Arial" pitchFamily="34" charset="0"/>
              <a:buChar char="•"/>
            </a:pPr>
            <a:r>
              <a:rPr lang="en-GB" sz="1200" dirty="0" smtClean="0">
                <a:solidFill>
                  <a:schemeClr val="bg2">
                    <a:lumMod val="50000"/>
                  </a:schemeClr>
                </a:solidFill>
              </a:rPr>
              <a:t>Harmonisation  (Mutual Acceptance of Data, Test Guidelines, Good Laboratory Practice)</a:t>
            </a:r>
          </a:p>
          <a:p>
            <a:pPr marL="342900" indent="-342900">
              <a:spcBef>
                <a:spcPct val="20000"/>
              </a:spcBef>
              <a:spcAft>
                <a:spcPts val="600"/>
              </a:spcAft>
              <a:buClr>
                <a:srgbClr val="0073CF"/>
              </a:buClr>
              <a:buSzPct val="130000"/>
              <a:buFont typeface="Arial" pitchFamily="34" charset="0"/>
              <a:buChar char="•"/>
            </a:pPr>
            <a:r>
              <a:rPr lang="en-GB" sz="1200" dirty="0" smtClean="0">
                <a:solidFill>
                  <a:schemeClr val="bg2">
                    <a:lumMod val="50000"/>
                  </a:schemeClr>
                </a:solidFill>
              </a:rPr>
              <a:t>Co-ordination/work sharing  (Testing &amp; Assessment)</a:t>
            </a:r>
          </a:p>
          <a:p>
            <a:pPr marL="342900" indent="-342900">
              <a:spcBef>
                <a:spcPct val="20000"/>
              </a:spcBef>
              <a:spcAft>
                <a:spcPts val="600"/>
              </a:spcAft>
              <a:buClr>
                <a:srgbClr val="0073CF"/>
              </a:buClr>
              <a:buSzPct val="130000"/>
              <a:buFont typeface="Arial" pitchFamily="34" charset="0"/>
              <a:buChar char="•"/>
            </a:pPr>
            <a:r>
              <a:rPr lang="en-GB" sz="1200" dirty="0" smtClean="0">
                <a:solidFill>
                  <a:schemeClr val="bg2">
                    <a:lumMod val="50000"/>
                  </a:schemeClr>
                </a:solidFill>
              </a:rPr>
              <a:t>Global convergence (Information &amp; networking)</a:t>
            </a:r>
          </a:p>
          <a:p>
            <a:pPr marL="342900" indent="-342900">
              <a:spcBef>
                <a:spcPct val="20000"/>
              </a:spcBef>
              <a:buClr>
                <a:srgbClr val="0073CF"/>
              </a:buClr>
              <a:buSzPct val="130000"/>
            </a:pPr>
            <a:r>
              <a:rPr lang="en-GB" sz="1200" dirty="0" smtClean="0">
                <a:solidFill>
                  <a:schemeClr val="bg2">
                    <a:lumMod val="50000"/>
                  </a:schemeClr>
                </a:solidFill>
              </a:rPr>
              <a:t>		- all stakeholders</a:t>
            </a:r>
          </a:p>
          <a:p>
            <a:pPr marL="342900" indent="-342900">
              <a:spcBef>
                <a:spcPct val="20000"/>
              </a:spcBef>
              <a:buClr>
                <a:srgbClr val="0073CF"/>
              </a:buClr>
              <a:buSzPct val="130000"/>
            </a:pPr>
            <a:r>
              <a:rPr lang="en-GB" sz="1200" dirty="0" smtClean="0">
                <a:solidFill>
                  <a:schemeClr val="bg2">
                    <a:lumMod val="50000"/>
                  </a:schemeClr>
                </a:solidFill>
              </a:rPr>
              <a:t>		- non-member economies</a:t>
            </a:r>
            <a:endParaRPr lang="en-US" sz="1200" dirty="0" smtClean="0">
              <a:solidFill>
                <a:schemeClr val="bg2">
                  <a:lumMod val="50000"/>
                </a:schemeClr>
              </a:solidFill>
            </a:endParaRPr>
          </a:p>
          <a:p>
            <a:pPr eaLnBrk="1" hangingPunct="1"/>
            <a:r>
              <a:rPr lang="en-GB" sz="1200" dirty="0" smtClean="0"/>
              <a:t>Harmonised policies and instruments</a:t>
            </a:r>
          </a:p>
          <a:p>
            <a:pPr eaLnBrk="1" hangingPunct="1"/>
            <a:r>
              <a:rPr lang="en-GB" sz="1200" dirty="0" smtClean="0"/>
              <a:t>Frameworks for </a:t>
            </a:r>
            <a:r>
              <a:rPr lang="en-GB" sz="1200" dirty="0" err="1" smtClean="0"/>
              <a:t>worksharing</a:t>
            </a:r>
            <a:endParaRPr lang="en-GB" sz="1200" dirty="0" smtClean="0"/>
          </a:p>
          <a:p>
            <a:pPr eaLnBrk="1" hangingPunct="1"/>
            <a:r>
              <a:rPr lang="en-GB" sz="1200" dirty="0" smtClean="0"/>
              <a:t>Minimisation of non-tariff trade barriers</a:t>
            </a:r>
          </a:p>
          <a:p>
            <a:pPr eaLnBrk="1" hangingPunct="1"/>
            <a:r>
              <a:rPr lang="en-GB" sz="1200" dirty="0" smtClean="0"/>
              <a:t>Resource savings by avoiding duplication </a:t>
            </a:r>
          </a:p>
          <a:p>
            <a:pPr eaLnBrk="1" hangingPunct="1"/>
            <a:r>
              <a:rPr lang="en-GB" sz="1200" dirty="0" smtClean="0"/>
              <a:t>Convergence of policies  among member countries and non-member countries</a:t>
            </a:r>
          </a:p>
          <a:p>
            <a:endParaRPr lang="en-US" dirty="0"/>
          </a:p>
        </p:txBody>
      </p:sp>
      <p:sp>
        <p:nvSpPr>
          <p:cNvPr id="4" name="Slide Number Placeholder 3"/>
          <p:cNvSpPr>
            <a:spLocks noGrp="1"/>
          </p:cNvSpPr>
          <p:nvPr>
            <p:ph type="sldNum" sz="quarter" idx="10"/>
          </p:nvPr>
        </p:nvSpPr>
        <p:spPr/>
        <p:txBody>
          <a:bodyPr/>
          <a:lstStyle/>
          <a:p>
            <a:pPr>
              <a:defRPr/>
            </a:pPr>
            <a:fld id="{7E70877E-A0C7-4B77-A1FA-928A4C14E5F4}"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GB" dirty="0"/>
          </a:p>
        </p:txBody>
      </p:sp>
      <p:sp>
        <p:nvSpPr>
          <p:cNvPr id="4" name="Slide Number Placeholder 3"/>
          <p:cNvSpPr>
            <a:spLocks noGrp="1"/>
          </p:cNvSpPr>
          <p:nvPr>
            <p:ph type="sldNum" sz="quarter" idx="10"/>
          </p:nvPr>
        </p:nvSpPr>
        <p:spPr/>
        <p:txBody>
          <a:bodyPr/>
          <a:lstStyle/>
          <a:p>
            <a:fld id="{E23EE0F5-BB27-44DA-A11E-ACF3FC5DCB94}" type="slidenum">
              <a:rPr lang="en-US" smtClean="0"/>
              <a:pPr/>
              <a:t>5</a:t>
            </a:fld>
            <a:endParaRPr lang="en-US"/>
          </a:p>
        </p:txBody>
      </p:sp>
    </p:spTree>
    <p:extLst>
      <p:ext uri="{BB962C8B-B14F-4D97-AF65-F5344CB8AC3E}">
        <p14:creationId xmlns:p14="http://schemas.microsoft.com/office/powerpoint/2010/main" val="306148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QUALITY ENSURED BY TG and GLP</a:t>
            </a:r>
            <a:r>
              <a:rPr lang="en-GB" b="1" u="sng" baseline="0" dirty="0" smtClean="0"/>
              <a:t/>
            </a:r>
            <a:br>
              <a:rPr lang="en-GB" b="1" u="sng" baseline="0" dirty="0" smtClean="0"/>
            </a:br>
            <a:endParaRPr lang="en-GB" b="1" u="sng" baseline="0" dirty="0" smtClean="0"/>
          </a:p>
          <a:p>
            <a:r>
              <a:rPr lang="en-GB" b="1" u="sng" baseline="0" dirty="0" smtClean="0"/>
              <a:t>Test Guidelines: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dirty="0" smtClean="0">
                <a:solidFill>
                  <a:srgbClr val="0073CF"/>
                </a:solidFill>
                <a:latin typeface="Trebuchet MS" pitchFamily="34" charset="0"/>
              </a:rPr>
              <a:t>Approximately 150 Test Guidelines to determine the safety of chemicals and chemical preparations, including pesticides and industrial chemicals. </a:t>
            </a:r>
          </a:p>
          <a:p>
            <a:pPr marL="171450" indent="-171450">
              <a:buFont typeface="Arial" panose="020B0604020202020204" pitchFamily="34" charset="0"/>
              <a:buChar char="•"/>
            </a:pPr>
            <a:r>
              <a:rPr lang="en-US" b="0" u="none" baseline="0" dirty="0" smtClean="0"/>
              <a:t>Physical-chemical properties</a:t>
            </a:r>
          </a:p>
          <a:p>
            <a:pPr marL="171450" indent="-171450">
              <a:buFont typeface="Arial" panose="020B0604020202020204" pitchFamily="34" charset="0"/>
              <a:buChar char="•"/>
            </a:pPr>
            <a:r>
              <a:rPr lang="en-US" b="0" u="none" baseline="0" dirty="0" smtClean="0"/>
              <a:t>Human toxicity</a:t>
            </a:r>
          </a:p>
          <a:p>
            <a:pPr marL="171450" indent="-171450">
              <a:buFont typeface="Arial" panose="020B0604020202020204" pitchFamily="34" charset="0"/>
              <a:buChar char="•"/>
            </a:pPr>
            <a:r>
              <a:rPr lang="en-US" b="0" u="none" baseline="0" dirty="0" err="1" smtClean="0"/>
              <a:t>Ecotoxicity</a:t>
            </a:r>
            <a:endParaRPr lang="en-US" b="0" u="none" baseline="0" dirty="0" smtClean="0"/>
          </a:p>
          <a:p>
            <a:pPr marL="171450" indent="-171450">
              <a:buFont typeface="Arial" panose="020B0604020202020204" pitchFamily="34" charset="0"/>
              <a:buChar char="•"/>
            </a:pPr>
            <a:r>
              <a:rPr lang="en-US" b="0" u="none" baseline="0" dirty="0" smtClean="0"/>
              <a:t>Bio-degradation and accumulation</a:t>
            </a:r>
          </a:p>
          <a:p>
            <a:pPr marL="171450" indent="-171450">
              <a:buFont typeface="Arial" panose="020B0604020202020204" pitchFamily="34" charset="0"/>
              <a:buChar char="•"/>
            </a:pPr>
            <a:r>
              <a:rPr lang="en-US" b="0" u="none" baseline="0" dirty="0" smtClean="0"/>
              <a:t>Pesticide residue testing</a:t>
            </a:r>
            <a:endParaRPr lang="en-GB" b="0" u="none" baseline="0" dirty="0" smtClean="0"/>
          </a:p>
          <a:p>
            <a:endParaRPr lang="en-GB" b="1" u="sng" baseline="0" dirty="0" smtClean="0"/>
          </a:p>
          <a:p>
            <a:endParaRPr lang="en-GB" b="1" u="sng" baseline="0" dirty="0" smtClean="0"/>
          </a:p>
          <a:p>
            <a:r>
              <a:rPr lang="en-GB" b="1" u="sng" baseline="0" dirty="0" smtClean="0"/>
              <a:t>Good Laboratory Practice</a:t>
            </a:r>
            <a:r>
              <a:rPr lang="en-GB" baseline="0" dirty="0" smtClean="0"/>
              <a:t>: </a:t>
            </a:r>
          </a:p>
          <a:p>
            <a:r>
              <a:rPr lang="en-US" baseline="0" dirty="0" smtClean="0"/>
              <a:t>Testing facility’s </a:t>
            </a:r>
            <a:r>
              <a:rPr lang="en-US" baseline="0" dirty="0" err="1" smtClean="0"/>
              <a:t>organisation</a:t>
            </a:r>
            <a:r>
              <a:rPr lang="en-US" baseline="0" dirty="0" smtClean="0"/>
              <a:t> and personnel, quality assurance programme, physical plant, apparatus, materials and reagents.</a:t>
            </a:r>
          </a:p>
          <a:p>
            <a:r>
              <a:rPr lang="en-US" baseline="0" dirty="0" smtClean="0"/>
              <a:t>In order to govern principles, testing facilities should provide;</a:t>
            </a:r>
          </a:p>
          <a:p>
            <a:pPr marL="171450" indent="-171450">
              <a:buFont typeface="Arial" panose="020B0604020202020204" pitchFamily="34" charset="0"/>
              <a:buChar char="•"/>
            </a:pPr>
            <a:r>
              <a:rPr lang="en-US" baseline="0" dirty="0" smtClean="0"/>
              <a:t>conditions for establishing and maintaining test systems;</a:t>
            </a:r>
          </a:p>
          <a:p>
            <a:pPr marL="171450" indent="-171450">
              <a:buFont typeface="Arial" panose="020B0604020202020204" pitchFamily="34" charset="0"/>
              <a:buChar char="•"/>
            </a:pPr>
            <a:r>
              <a:rPr lang="en-US" baseline="0" dirty="0" smtClean="0"/>
              <a:t>standard operating procedures;</a:t>
            </a:r>
          </a:p>
          <a:p>
            <a:pPr marL="171450" indent="-171450">
              <a:buFont typeface="Arial" panose="020B0604020202020204" pitchFamily="34" charset="0"/>
              <a:buChar char="•"/>
            </a:pPr>
            <a:r>
              <a:rPr lang="en-US" baseline="0" dirty="0" smtClean="0"/>
              <a:t> performance of the study;</a:t>
            </a:r>
          </a:p>
          <a:p>
            <a:pPr marL="171450" indent="-171450">
              <a:buFont typeface="Arial" panose="020B0604020202020204" pitchFamily="34" charset="0"/>
              <a:buChar char="•"/>
            </a:pPr>
            <a:r>
              <a:rPr lang="en-US" baseline="0" dirty="0" smtClean="0"/>
              <a:t> reporting of results;</a:t>
            </a:r>
          </a:p>
          <a:p>
            <a:pPr marL="171450" indent="-171450">
              <a:buFont typeface="Arial" panose="020B0604020202020204" pitchFamily="34" charset="0"/>
              <a:buChar char="•"/>
            </a:pPr>
            <a:r>
              <a:rPr lang="en-US" baseline="0" dirty="0" smtClean="0"/>
              <a:t> storage, retention and retrieval of records and materials etc.</a:t>
            </a:r>
          </a:p>
          <a:p>
            <a:endParaRPr lang="en-GB" baseline="0" dirty="0" smtClean="0"/>
          </a:p>
          <a:p>
            <a:pPr>
              <a:defRPr/>
            </a:pPr>
            <a:r>
              <a:rPr lang="en-US" sz="1200" b="1" i="1" dirty="0" smtClean="0">
                <a:solidFill>
                  <a:srgbClr val="000000"/>
                </a:solidFill>
                <a:latin typeface="Times New Roman" pitchFamily="18" charset="0"/>
              </a:rPr>
              <a:t>Full</a:t>
            </a:r>
            <a:r>
              <a:rPr lang="en-US" sz="1200" b="1" dirty="0" smtClean="0">
                <a:solidFill>
                  <a:srgbClr val="000000"/>
                </a:solidFill>
                <a:latin typeface="Times New Roman" pitchFamily="18" charset="0"/>
              </a:rPr>
              <a:t> Adherents to MAD</a:t>
            </a:r>
          </a:p>
          <a:p>
            <a:pPr algn="ctr">
              <a:defRPr/>
            </a:pPr>
            <a:endParaRPr lang="en-US" sz="900" b="1" dirty="0" smtClean="0">
              <a:solidFill>
                <a:srgbClr val="000000"/>
              </a:solidFill>
              <a:latin typeface="Times New Roman" pitchFamily="18" charset="0"/>
            </a:endParaRPr>
          </a:p>
          <a:p>
            <a:pPr>
              <a:buFont typeface="Wingdings" pitchFamily="2" charset="2"/>
              <a:buChar char="Ø"/>
              <a:defRPr/>
            </a:pPr>
            <a:r>
              <a:rPr lang="en-US" sz="1200" b="1" i="1" dirty="0" smtClean="0">
                <a:solidFill>
                  <a:srgbClr val="0070C0"/>
                </a:solidFill>
                <a:latin typeface="Times New Roman" pitchFamily="18" charset="0"/>
              </a:rPr>
              <a:t>	South Africa (since 2003)</a:t>
            </a:r>
            <a:endParaRPr lang="en-US" b="1" i="1" dirty="0" smtClean="0">
              <a:solidFill>
                <a:srgbClr val="0070C0"/>
              </a:solidFill>
              <a:latin typeface="Times New Roman" pitchFamily="18" charset="0"/>
            </a:endParaRPr>
          </a:p>
          <a:p>
            <a:pPr>
              <a:buFont typeface="Wingdings" pitchFamily="2" charset="2"/>
              <a:buChar char="Ø"/>
              <a:defRPr/>
            </a:pPr>
            <a:r>
              <a:rPr lang="en-US" sz="1200" b="1" i="1" dirty="0" smtClean="0">
                <a:solidFill>
                  <a:srgbClr val="0070C0"/>
                </a:solidFill>
                <a:latin typeface="Times New Roman" pitchFamily="18" charset="0"/>
              </a:rPr>
              <a:t>	Singapore (since 2010)</a:t>
            </a:r>
          </a:p>
          <a:p>
            <a:pPr>
              <a:buFont typeface="Wingdings" pitchFamily="2" charset="2"/>
              <a:buChar char="Ø"/>
              <a:defRPr/>
            </a:pPr>
            <a:r>
              <a:rPr lang="en-US" sz="1200" b="1" i="1" dirty="0" smtClean="0">
                <a:solidFill>
                  <a:srgbClr val="0070C0"/>
                </a:solidFill>
                <a:latin typeface="Times New Roman" pitchFamily="18" charset="0"/>
              </a:rPr>
              <a:t>	India (since 2011)</a:t>
            </a:r>
          </a:p>
          <a:p>
            <a:pPr>
              <a:buFont typeface="Wingdings" pitchFamily="2" charset="2"/>
              <a:buChar char="Ø"/>
              <a:defRPr/>
            </a:pPr>
            <a:r>
              <a:rPr lang="en-US" sz="1200" b="1" i="1" dirty="0" smtClean="0">
                <a:solidFill>
                  <a:srgbClr val="0070C0"/>
                </a:solidFill>
                <a:latin typeface="Times New Roman" pitchFamily="18" charset="0"/>
              </a:rPr>
              <a:t>	Brazil (since 2011)</a:t>
            </a:r>
          </a:p>
          <a:p>
            <a:pPr>
              <a:buFont typeface="Wingdings" pitchFamily="2" charset="2"/>
              <a:buChar char="Ø"/>
              <a:defRPr/>
            </a:pPr>
            <a:r>
              <a:rPr lang="en-US" sz="1200" b="1" i="1" dirty="0" smtClean="0">
                <a:solidFill>
                  <a:srgbClr val="0070C0"/>
                </a:solidFill>
                <a:latin typeface="Times New Roman" pitchFamily="18" charset="0"/>
              </a:rPr>
              <a:t>	Argentina (since 2011)</a:t>
            </a:r>
          </a:p>
          <a:p>
            <a:pPr>
              <a:buFont typeface="Wingdings" pitchFamily="2" charset="2"/>
              <a:buChar char="Ø"/>
              <a:defRPr/>
            </a:pPr>
            <a:r>
              <a:rPr lang="en-US" sz="1200" b="1" i="1" dirty="0" smtClean="0">
                <a:solidFill>
                  <a:srgbClr val="0070C0"/>
                </a:solidFill>
                <a:latin typeface="Times New Roman" pitchFamily="18" charset="0"/>
              </a:rPr>
              <a:t>	Malaysia </a:t>
            </a:r>
          </a:p>
          <a:p>
            <a:pPr>
              <a:buFont typeface="Wingdings" pitchFamily="2" charset="2"/>
              <a:buNone/>
              <a:defRPr/>
            </a:pPr>
            <a:r>
              <a:rPr lang="en-US" sz="1200" b="1" i="1" dirty="0" smtClean="0">
                <a:solidFill>
                  <a:srgbClr val="000000"/>
                </a:solidFill>
                <a:latin typeface="Times New Roman" pitchFamily="18" charset="0"/>
              </a:rPr>
              <a:t>Provisional</a:t>
            </a:r>
            <a:r>
              <a:rPr lang="en-US" sz="1200" b="1" dirty="0" smtClean="0">
                <a:solidFill>
                  <a:srgbClr val="000000"/>
                </a:solidFill>
                <a:latin typeface="Times New Roman" pitchFamily="18" charset="0"/>
              </a:rPr>
              <a:t> Adherent : T</a:t>
            </a:r>
            <a:r>
              <a:rPr lang="en-US" sz="1200" b="1" i="1" dirty="0" smtClean="0">
                <a:solidFill>
                  <a:srgbClr val="0070C0"/>
                </a:solidFill>
                <a:latin typeface="Times New Roman" pitchFamily="18" charset="0"/>
              </a:rPr>
              <a:t>hailand</a:t>
            </a:r>
            <a:endParaRPr lang="en-US" sz="1200" b="1" dirty="0" smtClean="0">
              <a:solidFill>
                <a:srgbClr val="000000"/>
              </a:solidFill>
              <a:latin typeface="Times New Roman" pitchFamily="18" charset="0"/>
            </a:endParaRPr>
          </a:p>
          <a:p>
            <a:endParaRPr lang="en-GB" dirty="0"/>
          </a:p>
        </p:txBody>
      </p:sp>
      <p:sp>
        <p:nvSpPr>
          <p:cNvPr id="4" name="Slide Number Placeholder 3"/>
          <p:cNvSpPr>
            <a:spLocks noGrp="1"/>
          </p:cNvSpPr>
          <p:nvPr>
            <p:ph type="sldNum" sz="quarter" idx="10"/>
          </p:nvPr>
        </p:nvSpPr>
        <p:spPr/>
        <p:txBody>
          <a:bodyPr/>
          <a:lstStyle/>
          <a:p>
            <a:fld id="{D6D8A223-E99E-455F-BBEF-15338CBF95EC}" type="slidenum">
              <a:rPr lang="en-US" smtClean="0"/>
              <a:pPr/>
              <a:t>6</a:t>
            </a:fld>
            <a:endParaRPr lang="en-US"/>
          </a:p>
        </p:txBody>
      </p:sp>
    </p:spTree>
    <p:extLst>
      <p:ext uri="{BB962C8B-B14F-4D97-AF65-F5344CB8AC3E}">
        <p14:creationId xmlns:p14="http://schemas.microsoft.com/office/powerpoint/2010/main" val="2548797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7E70877E-A0C7-4B77-A1FA-928A4C14E5F4}"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r>
              <a:rPr lang="en-GB" dirty="0">
                <a:solidFill>
                  <a:srgbClr val="002060"/>
                </a:solidFill>
              </a:rPr>
              <a:t>Need to modify? New tests needed? </a:t>
            </a:r>
          </a:p>
          <a:p>
            <a:pPr eaLnBrk="1" hangingPunct="1">
              <a:lnSpc>
                <a:spcPct val="80000"/>
              </a:lnSpc>
            </a:pPr>
            <a:r>
              <a:rPr lang="en-GB" altLang="zh-CN" dirty="0">
                <a:solidFill>
                  <a:srgbClr val="002060"/>
                </a:solidFill>
                <a:ea typeface="SimSun" pitchFamily="2" charset="-122"/>
              </a:rPr>
              <a:t>To develop appropriate test strategies for MN</a:t>
            </a:r>
          </a:p>
          <a:p>
            <a:pPr eaLnBrk="1" hangingPunct="1">
              <a:lnSpc>
                <a:spcPct val="80000"/>
              </a:lnSpc>
            </a:pPr>
            <a:r>
              <a:rPr lang="en-GB" altLang="zh-CN" dirty="0">
                <a:solidFill>
                  <a:srgbClr val="002060"/>
                </a:solidFill>
                <a:ea typeface="SimSun" pitchFamily="2" charset="-122"/>
              </a:rPr>
              <a:t>To develop guidance for appropriate testing of MN</a:t>
            </a:r>
          </a:p>
          <a:p>
            <a:r>
              <a:rPr lang="en-US" dirty="0" smtClean="0"/>
              <a:t>Noted that the work on the applicability of Test Guidelines and Guidance documents continues to be a corner stone of the WPMN.</a:t>
            </a:r>
          </a:p>
          <a:p>
            <a:r>
              <a:rPr lang="en-US" dirty="0" smtClean="0"/>
              <a:t>This is the list of  a representative set of MNs and leading country to test the MNs.</a:t>
            </a:r>
          </a:p>
          <a:p>
            <a:r>
              <a:rPr lang="en-US" dirty="0" smtClean="0"/>
              <a:t>The Sponsorship </a:t>
            </a:r>
            <a:r>
              <a:rPr lang="en-US" dirty="0" err="1" smtClean="0"/>
              <a:t>Programme</a:t>
            </a:r>
            <a:r>
              <a:rPr lang="en-US" dirty="0" smtClean="0"/>
              <a:t> involved OECD member countries, as well as some non-member economies and other stakeholders. Through this program, we are pooling expertise and funding to test the human health and environmental safety effects of 11 nanomaterials that are currently in commerce. </a:t>
            </a:r>
          </a:p>
          <a:p>
            <a:r>
              <a:rPr lang="en-US" dirty="0" smtClean="0"/>
              <a:t>We have received Dossiers on each nanomaterial addressed. However, we are still processing the information since it is not always in the same format. We expect to have Robust Studies Summaries. </a:t>
            </a:r>
          </a:p>
          <a:p>
            <a:endParaRPr lang="en-US" dirty="0" smtClean="0"/>
          </a:p>
          <a:p>
            <a:r>
              <a:rPr lang="en-US" dirty="0" smtClean="0"/>
              <a:t>Note:</a:t>
            </a:r>
          </a:p>
          <a:p>
            <a:r>
              <a:rPr lang="en-US" dirty="0" smtClean="0"/>
              <a:t>The phrase “representative nanomaterials” was intended to mean those manufactured nanomaterials (MNs) now or soon to enter into commerce.</a:t>
            </a:r>
          </a:p>
          <a:p>
            <a:r>
              <a:rPr lang="en-US" dirty="0" smtClean="0"/>
              <a:t>This is the list of  a representative set of MNs and leading country to test the MNs.</a:t>
            </a:r>
          </a:p>
          <a:p>
            <a:r>
              <a:rPr lang="en-US" dirty="0" smtClean="0"/>
              <a:t>The Sponsorship </a:t>
            </a:r>
            <a:r>
              <a:rPr lang="en-US" dirty="0" err="1" smtClean="0"/>
              <a:t>Programme</a:t>
            </a:r>
            <a:r>
              <a:rPr lang="en-US" dirty="0" smtClean="0"/>
              <a:t> involves OECD member countries, as well as some non-member economies and other stakeholders.</a:t>
            </a:r>
          </a:p>
          <a:p>
            <a:r>
              <a:rPr lang="en-US" dirty="0" smtClean="0"/>
              <a:t>Through this program, we are pooling expertise and funding to test the human health and environmental safety effects of nanomaterials that are currently in commerce. You can mentioned that it is not only  11 nanomaterials but several nanomaterials of </a:t>
            </a:r>
            <a:r>
              <a:rPr lang="en-US" dirty="0" err="1" smtClean="0"/>
              <a:t>diferent</a:t>
            </a:r>
            <a:r>
              <a:rPr lang="en-US" dirty="0" smtClean="0"/>
              <a:t> size. For example, for TiO2 they tested 5 different nanomaterials (based on size and application –cosmetic, food, other).</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B8AFC92-28AC-4B25-89EB-5A896CA449E5}"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dirty="0" smtClean="0"/>
              <a:t>Just the list</a:t>
            </a:r>
            <a:r>
              <a:rPr lang="en-US" baseline="0" dirty="0" smtClean="0"/>
              <a:t> of endpoints addressed. Perhaps to reiterate that the objective of the </a:t>
            </a:r>
            <a:r>
              <a:rPr lang="en-US" baseline="0" dirty="0" err="1" smtClean="0"/>
              <a:t>programme</a:t>
            </a:r>
            <a:r>
              <a:rPr lang="en-US" baseline="0" dirty="0" smtClean="0"/>
              <a:t> was to test the TG rather than focusing on the inherent properties of each </a:t>
            </a:r>
            <a:r>
              <a:rPr lang="en-US" baseline="0" dirty="0" err="1" smtClean="0"/>
              <a:t>nano</a:t>
            </a:r>
            <a:r>
              <a:rPr lang="en-US" baseline="0" dirty="0" smtClean="0"/>
              <a:t>. So at the end, we care less about the result of the test than of the applicability of the method.</a:t>
            </a:r>
          </a:p>
          <a:p>
            <a:endParaRPr lang="en-US" dirty="0" smtClean="0"/>
          </a:p>
        </p:txBody>
      </p:sp>
      <p:sp>
        <p:nvSpPr>
          <p:cNvPr id="43012" name="Slide Number Placeholder 3"/>
          <p:cNvSpPr>
            <a:spLocks noGrp="1"/>
          </p:cNvSpPr>
          <p:nvPr>
            <p:ph type="sldNum" sz="quarter" idx="5"/>
          </p:nvPr>
        </p:nvSpPr>
        <p:spPr>
          <a:noFill/>
        </p:spPr>
        <p:txBody>
          <a:bodyPr/>
          <a:lstStyle/>
          <a:p>
            <a:fld id="{C4329926-3BB7-4136-AB53-0173CE9EEC05}"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5D4962DC-0F97-4108-9B55-C784C152F28B}" type="datetimeFigureOut">
              <a:rPr lang="en-US" smtClean="0"/>
              <a:t>07-Sep-2015</a:t>
            </a:fld>
            <a:endParaRPr lang="en-US"/>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5D4962DC-0F97-4108-9B55-C784C152F28B}" type="datetimeFigureOut">
              <a:rPr lang="en-US" smtClean="0"/>
              <a:t>07-Sep-2015</a:t>
            </a:fld>
            <a:endParaRPr lang="en-US"/>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C72C081D-282A-4B05-8DEC-6FE9FABBD2F3}" type="slidenum">
              <a:rPr lang="en-US" smtClean="0"/>
              <a:t>‹#›</a:t>
            </a:fld>
            <a:endParaRPr lang="en-US"/>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5D4962DC-0F97-4108-9B55-C784C152F28B}" type="datetimeFigureOut">
              <a:rPr lang="en-US" smtClean="0"/>
              <a:t>07-Sep-2015</a:t>
            </a:fld>
            <a:endParaRPr lang="en-US"/>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C72C081D-282A-4B05-8DEC-6FE9FABBD2F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5D4962DC-0F97-4108-9B55-C784C152F28B}" type="datetimeFigureOut">
              <a:rPr lang="en-US" smtClean="0"/>
              <a:t>07-Sep-2015</a:t>
            </a:fld>
            <a:endParaRPr lang="en-US"/>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C72C081D-282A-4B05-8DEC-6FE9FABBD2F3}" type="slidenum">
              <a:rPr lang="en-US" smtClean="0"/>
              <a:t>‹#›</a:t>
            </a:fld>
            <a:endParaRPr lang="en-US"/>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1489133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DE570ED-B213-4007-958B-701E5BF39926}" type="datetime1">
              <a:rPr lang="en-US" smtClean="0"/>
              <a:t>07-Sep-2015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19E8BA9-338E-40BA-A1FE-5238C4875B55}" type="slidenum">
              <a:rPr lang="en-US"/>
              <a:pPr/>
              <a:t>‹#›</a:t>
            </a:fld>
            <a:endParaRPr lang="en-US"/>
          </a:p>
        </p:txBody>
      </p:sp>
    </p:spTree>
    <p:extLst>
      <p:ext uri="{BB962C8B-B14F-4D97-AF65-F5344CB8AC3E}">
        <p14:creationId xmlns:p14="http://schemas.microsoft.com/office/powerpoint/2010/main" val="197718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E102D845-61F4-4B33-8D31-E702E7E44CE7}" type="datetime1">
              <a:rPr lang="en-US" smtClean="0"/>
              <a:t>07-Sep-2015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9918C17-4F1A-4FFE-94C2-44C2A187A6FA}" type="slidenum">
              <a:rPr lang="en-US"/>
              <a:pPr/>
              <a:t>‹#›</a:t>
            </a:fld>
            <a:endParaRPr lang="en-US"/>
          </a:p>
        </p:txBody>
      </p:sp>
    </p:spTree>
    <p:extLst>
      <p:ext uri="{BB962C8B-B14F-4D97-AF65-F5344CB8AC3E}">
        <p14:creationId xmlns:p14="http://schemas.microsoft.com/office/powerpoint/2010/main" val="47016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1600200"/>
            <a:ext cx="40322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2963" y="1600200"/>
            <a:ext cx="403383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2963" y="3938588"/>
            <a:ext cx="403383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D0C2B59F-94DD-4D4F-951D-BF40E5BF01DA}" type="datetime1">
              <a:rPr lang="en-GB" smtClean="0"/>
              <a:pPr>
                <a:defRPr/>
              </a:pPr>
              <a:t>07/09/2015</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160F6EA9-F9F5-4B79-99DE-D88EEF3A03E8}" type="slidenum">
              <a:rPr lang="en-US"/>
              <a:pPr>
                <a:defRPr/>
              </a:pPr>
              <a:t>‹#›</a:t>
            </a:fld>
            <a:endParaRPr lang="en-US"/>
          </a:p>
        </p:txBody>
      </p:sp>
    </p:spTree>
    <p:extLst>
      <p:ext uri="{BB962C8B-B14F-4D97-AF65-F5344CB8AC3E}">
        <p14:creationId xmlns:p14="http://schemas.microsoft.com/office/powerpoint/2010/main" val="2318242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DC5552C3-0445-411C-8A6A-FF127E98599A}" type="datetimeFigureOut">
              <a:rPr lang="fr-FR" smtClean="0"/>
              <a:pPr/>
              <a:t>07/09/2015</a:t>
            </a:fld>
            <a:endParaRPr lang="fr-FR"/>
          </a:p>
        </p:txBody>
      </p:sp>
      <p:sp>
        <p:nvSpPr>
          <p:cNvPr id="8" name="Footer Placeholder 7"/>
          <p:cNvSpPr>
            <a:spLocks noGrp="1"/>
          </p:cNvSpPr>
          <p:nvPr>
            <p:ph type="ftr" sz="quarter" idx="11"/>
          </p:nvPr>
        </p:nvSpPr>
        <p:spPr/>
        <p:txBody>
          <a:bodyPr/>
          <a:lstStyle>
            <a:lvl1pPr>
              <a:defRPr/>
            </a:lvl1pPr>
          </a:lstStyle>
          <a:p>
            <a:endParaRPr lang="fr-FR"/>
          </a:p>
        </p:txBody>
      </p:sp>
      <p:sp>
        <p:nvSpPr>
          <p:cNvPr id="9" name="Slide Number Placeholder 8"/>
          <p:cNvSpPr>
            <a:spLocks noGrp="1"/>
          </p:cNvSpPr>
          <p:nvPr>
            <p:ph type="sldNum" sz="quarter" idx="12"/>
          </p:nvPr>
        </p:nvSpPr>
        <p:spPr/>
        <p:txBody>
          <a:bodyPr/>
          <a:lstStyle>
            <a:lvl1pPr>
              <a:defRPr/>
            </a:lvl1pPr>
          </a:lstStyle>
          <a:p>
            <a:fld id="{615C23ED-8D96-422F-B75D-5438BC7A50F1}" type="slidenum">
              <a:rPr lang="fr-FR" smtClean="0"/>
              <a:pPr/>
              <a:t>‹#›</a:t>
            </a:fld>
            <a:endParaRPr lang="fr-FR"/>
          </a:p>
        </p:txBody>
      </p:sp>
    </p:spTree>
    <p:extLst>
      <p:ext uri="{BB962C8B-B14F-4D97-AF65-F5344CB8AC3E}">
        <p14:creationId xmlns:p14="http://schemas.microsoft.com/office/powerpoint/2010/main" val="228391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11"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5D4962DC-0F97-4108-9B55-C784C152F28B}" type="datetimeFigureOut">
              <a:rPr lang="en-US" smtClean="0"/>
              <a:t>07-Sep-2015</a:t>
            </a:fld>
            <a:endParaRPr lang="en-US"/>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C72C081D-282A-4B05-8DEC-6FE9FABBD2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6" r:id="rId6"/>
    <p:sldLayoutId id="2147483707" r:id="rId7"/>
    <p:sldLayoutId id="2147483708" r:id="rId8"/>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jpeg"/><Relationship Id="rId2" Type="http://schemas.openxmlformats.org/officeDocument/2006/relationships/notesSlide" Target="../notesSlides/notesSlide2.xml"/><Relationship Id="rId16" Type="http://schemas.openxmlformats.org/officeDocument/2006/relationships/image" Target="../media/image21.gif"/><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jpeg"/><Relationship Id="rId37" Type="http://schemas.openxmlformats.org/officeDocument/2006/relationships/image" Target="../media/image42.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www.oecd.org/chemicalsafety/nanosafety/testing-programme-manufactured-nanomaterials.htm" TargetMode="External"/><Relationship Id="rId3" Type="http://schemas.openxmlformats.org/officeDocument/2006/relationships/hyperlink" Target="mailto:mar.gonzalez@oecd.org" TargetMode="External"/><Relationship Id="rId7" Type="http://schemas.openxmlformats.org/officeDocument/2006/relationships/hyperlink" Target="http://www.oecd.org/env/nanosafety"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mailto:nanosafety@oecd.org" TargetMode="External"/><Relationship Id="rId5" Type="http://schemas.openxmlformats.org/officeDocument/2006/relationships/hyperlink" Target="mailto:jihane.elgaouzi@oecd.org" TargetMode="External"/><Relationship Id="rId4" Type="http://schemas.openxmlformats.org/officeDocument/2006/relationships/hyperlink" Target="mailto:hoseok.song@oecd.org"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3624"/>
            <a:ext cx="8686800" cy="1823576"/>
          </a:xfrm>
        </p:spPr>
        <p:txBody>
          <a:bodyPr/>
          <a:lstStyle/>
          <a:p>
            <a:pPr algn="ctr"/>
            <a:r>
              <a:rPr lang="en-GB" sz="3600" b="1" dirty="0" smtClean="0"/>
              <a:t>OECD recommendation on The safety of</a:t>
            </a:r>
            <a:r>
              <a:rPr lang="en-GB" sz="3600" b="1" dirty="0" smtClean="0"/>
              <a:t/>
            </a:r>
            <a:br>
              <a:rPr lang="en-GB" sz="3600" b="1" dirty="0" smtClean="0"/>
            </a:br>
            <a:r>
              <a:rPr lang="en-GB" sz="3600" b="1" dirty="0" smtClean="0"/>
              <a:t>Nanomaterials</a:t>
            </a:r>
            <a:endParaRPr lang="en-US" sz="3800" b="1" dirty="0"/>
          </a:p>
        </p:txBody>
      </p:sp>
      <p:sp>
        <p:nvSpPr>
          <p:cNvPr id="3" name="Subtitle 2"/>
          <p:cNvSpPr>
            <a:spLocks noGrp="1"/>
          </p:cNvSpPr>
          <p:nvPr>
            <p:ph type="subTitle" idx="1"/>
          </p:nvPr>
        </p:nvSpPr>
        <p:spPr>
          <a:xfrm>
            <a:off x="0" y="6096000"/>
            <a:ext cx="7322648" cy="605294"/>
          </a:xfrm>
        </p:spPr>
        <p:txBody>
          <a:bodyPr/>
          <a:lstStyle/>
          <a:p>
            <a:endParaRPr lang="en-GB" baseline="-25000" dirty="0" smtClean="0"/>
          </a:p>
          <a:p>
            <a:endParaRPr lang="en-US" dirty="0"/>
          </a:p>
        </p:txBody>
      </p:sp>
      <p:sp>
        <p:nvSpPr>
          <p:cNvPr id="4" name="Rectangle 3"/>
          <p:cNvSpPr/>
          <p:nvPr/>
        </p:nvSpPr>
        <p:spPr>
          <a:xfrm>
            <a:off x="15815" y="5791200"/>
            <a:ext cx="6934200" cy="369332"/>
          </a:xfrm>
          <a:prstGeom prst="rect">
            <a:avLst/>
          </a:prstGeom>
        </p:spPr>
        <p:txBody>
          <a:bodyPr wrap="square">
            <a:spAutoFit/>
          </a:bodyPr>
          <a:lstStyle/>
          <a:p>
            <a:r>
              <a:rPr lang="en-GB" b="1" dirty="0" smtClean="0">
                <a:solidFill>
                  <a:schemeClr val="bg1"/>
                </a:solidFill>
                <a:latin typeface="+mj-lt"/>
              </a:rPr>
              <a:t>QualityNano Conference, 15-17 July, 2015, Heraklion, Crete</a:t>
            </a:r>
            <a:endParaRPr lang="en-GB" dirty="0">
              <a:solidFill>
                <a:schemeClr val="bg1"/>
              </a:solidFill>
              <a:latin typeface="+mj-lt"/>
            </a:endParaRPr>
          </a:p>
        </p:txBody>
      </p:sp>
    </p:spTree>
    <p:extLst>
      <p:ext uri="{BB962C8B-B14F-4D97-AF65-F5344CB8AC3E}">
        <p14:creationId xmlns:p14="http://schemas.microsoft.com/office/powerpoint/2010/main" val="461119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602000"/>
            <a:ext cx="8447400" cy="4951200"/>
          </a:xfrm>
        </p:spPr>
        <p:txBody>
          <a:bodyPr>
            <a:normAutofit/>
          </a:bodyPr>
          <a:lstStyle/>
          <a:p>
            <a:r>
              <a:rPr lang="en-US" sz="3600" b="1" dirty="0"/>
              <a:t>Identify </a:t>
            </a:r>
            <a:r>
              <a:rPr lang="en-US" sz="3600" b="1" dirty="0" smtClean="0"/>
              <a:t> TG/GD needs</a:t>
            </a:r>
          </a:p>
          <a:p>
            <a:endParaRPr lang="en-GB" sz="3600" b="1" dirty="0"/>
          </a:p>
          <a:p>
            <a:r>
              <a:rPr lang="en-GB" sz="3600" b="1" dirty="0" smtClean="0"/>
              <a:t>Communicate the results of the </a:t>
            </a:r>
            <a:r>
              <a:rPr lang="en-GB" sz="3600" b="1" dirty="0"/>
              <a:t>T</a:t>
            </a:r>
            <a:r>
              <a:rPr lang="en-GB" sz="3600" b="1" dirty="0" smtClean="0"/>
              <a:t>esting Programme </a:t>
            </a:r>
          </a:p>
          <a:p>
            <a:pPr marL="0" indent="0">
              <a:buNone/>
            </a:pPr>
            <a:r>
              <a:rPr lang="en-GB" sz="3600" b="1" dirty="0"/>
              <a:t>	</a:t>
            </a:r>
            <a:endParaRPr lang="en-GB" sz="3600" b="1" dirty="0" smtClean="0"/>
          </a:p>
          <a:p>
            <a:r>
              <a:rPr lang="en-GB" sz="3600" b="1" dirty="0" smtClean="0"/>
              <a:t>Assessment of the Data: Lessons Learned/ </a:t>
            </a:r>
            <a:r>
              <a:rPr lang="en-US" sz="3600" b="1" dirty="0"/>
              <a:t>Read Across</a:t>
            </a:r>
          </a:p>
          <a:p>
            <a:pPr marL="0" indent="0">
              <a:buNone/>
            </a:pPr>
            <a:endParaRPr lang="en-GB" sz="3600" b="1" dirty="0" smtClean="0"/>
          </a:p>
          <a:p>
            <a:pPr marL="0" indent="0">
              <a:buNone/>
            </a:pPr>
            <a:endParaRPr lang="en-GB" sz="3600" b="1" dirty="0" smtClean="0"/>
          </a:p>
          <a:p>
            <a:pPr marL="0" indent="0">
              <a:buNone/>
            </a:pPr>
            <a:endParaRPr lang="en-GB" sz="3600" dirty="0" smtClean="0"/>
          </a:p>
          <a:p>
            <a:endParaRPr lang="en-GB" sz="3600" dirty="0"/>
          </a:p>
        </p:txBody>
      </p:sp>
      <p:sp>
        <p:nvSpPr>
          <p:cNvPr id="3" name="Title 2"/>
          <p:cNvSpPr>
            <a:spLocks noGrp="1"/>
          </p:cNvSpPr>
          <p:nvPr>
            <p:ph type="title"/>
          </p:nvPr>
        </p:nvSpPr>
        <p:spPr/>
        <p:txBody>
          <a:bodyPr/>
          <a:lstStyle/>
          <a:p>
            <a:pPr algn="ctr"/>
            <a:r>
              <a:rPr lang="en-GB" b="1" i="1" dirty="0">
                <a:solidFill>
                  <a:srgbClr val="FF9900"/>
                </a:solidFill>
              </a:rPr>
              <a:t>TESTING AND ASSESSMENT </a:t>
            </a:r>
            <a:r>
              <a:rPr lang="en-GB" b="1" i="1" dirty="0" smtClean="0">
                <a:solidFill>
                  <a:srgbClr val="FF9900"/>
                </a:solidFill>
              </a:rPr>
              <a:t/>
            </a:r>
            <a:br>
              <a:rPr lang="en-GB" b="1" i="1" dirty="0" smtClean="0">
                <a:solidFill>
                  <a:srgbClr val="FF9900"/>
                </a:solidFill>
              </a:rPr>
            </a:br>
            <a:r>
              <a:rPr lang="en-GB" b="1" i="1" dirty="0" smtClean="0">
                <a:solidFill>
                  <a:srgbClr val="FF9900"/>
                </a:solidFill>
              </a:rPr>
              <a:t>WORK </a:t>
            </a:r>
            <a:r>
              <a:rPr lang="en-GB" b="1" i="1" dirty="0">
                <a:solidFill>
                  <a:srgbClr val="FF9900"/>
                </a:solidFill>
              </a:rPr>
              <a:t>UNDERWAY</a:t>
            </a:r>
          </a:p>
        </p:txBody>
      </p:sp>
    </p:spTree>
    <p:extLst>
      <p:ext uri="{BB962C8B-B14F-4D97-AF65-F5344CB8AC3E}">
        <p14:creationId xmlns:p14="http://schemas.microsoft.com/office/powerpoint/2010/main" val="543007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610600" cy="5257800"/>
          </a:xfrm>
        </p:spPr>
        <p:txBody>
          <a:bodyPr>
            <a:noAutofit/>
          </a:bodyPr>
          <a:lstStyle/>
          <a:p>
            <a:r>
              <a:rPr lang="en-GB" sz="2300" dirty="0" smtClean="0"/>
              <a:t>Amendments </a:t>
            </a:r>
            <a:r>
              <a:rPr lang="en-GB" sz="2300" dirty="0"/>
              <a:t>to the Inhalation </a:t>
            </a:r>
            <a:r>
              <a:rPr lang="en-GB" sz="2300" dirty="0" smtClean="0"/>
              <a:t>TG </a:t>
            </a:r>
            <a:r>
              <a:rPr lang="en-GB" sz="2300" dirty="0"/>
              <a:t>and </a:t>
            </a:r>
            <a:r>
              <a:rPr lang="en-GB" sz="2300" dirty="0" smtClean="0"/>
              <a:t>GD </a:t>
            </a:r>
            <a:r>
              <a:rPr lang="en-GB" sz="2300" dirty="0"/>
              <a:t>to Accommodate </a:t>
            </a:r>
            <a:r>
              <a:rPr lang="en-GB" sz="2300" dirty="0" smtClean="0"/>
              <a:t>NM</a:t>
            </a:r>
            <a:endParaRPr lang="en-GB" sz="2300" dirty="0"/>
          </a:p>
          <a:p>
            <a:r>
              <a:rPr lang="en-GB" sz="2300" dirty="0" smtClean="0"/>
              <a:t>GD on Aquatic </a:t>
            </a:r>
            <a:r>
              <a:rPr lang="en-GB" sz="2300" dirty="0"/>
              <a:t>(and Sediment) Toxicology Testing of </a:t>
            </a:r>
            <a:r>
              <a:rPr lang="en-GB" sz="2300" dirty="0" smtClean="0"/>
              <a:t>NM</a:t>
            </a:r>
            <a:endParaRPr lang="en-GB" sz="2300" dirty="0"/>
          </a:p>
          <a:p>
            <a:r>
              <a:rPr lang="en-GB" sz="2300" dirty="0" smtClean="0"/>
              <a:t>TG </a:t>
            </a:r>
            <a:r>
              <a:rPr lang="en-GB" sz="2300" dirty="0"/>
              <a:t>for the Dissolution Rate of Nanomaterials in the Aquatic Environment</a:t>
            </a:r>
          </a:p>
          <a:p>
            <a:r>
              <a:rPr lang="en-GB" sz="2300" dirty="0" smtClean="0"/>
              <a:t>GD </a:t>
            </a:r>
            <a:r>
              <a:rPr lang="en-GB" sz="2300" dirty="0"/>
              <a:t>for Dispersion and Dissolution of </a:t>
            </a:r>
            <a:r>
              <a:rPr lang="en-GB" sz="2300" dirty="0" smtClean="0"/>
              <a:t>NM </a:t>
            </a:r>
            <a:r>
              <a:rPr lang="en-GB" sz="2300" dirty="0"/>
              <a:t>in Aquatic Media – Decision Tree</a:t>
            </a:r>
          </a:p>
          <a:p>
            <a:r>
              <a:rPr lang="en-GB" sz="2300" dirty="0" smtClean="0"/>
              <a:t>GD </a:t>
            </a:r>
            <a:r>
              <a:rPr lang="en-GB" sz="2300" dirty="0"/>
              <a:t>on Assessing the Apparent Accumulation Potential of </a:t>
            </a:r>
            <a:r>
              <a:rPr lang="en-GB" sz="2300" dirty="0" smtClean="0"/>
              <a:t>NM</a:t>
            </a:r>
            <a:endParaRPr lang="en-GB" sz="2300" dirty="0"/>
          </a:p>
          <a:p>
            <a:r>
              <a:rPr lang="en-GB" sz="2300" dirty="0" smtClean="0"/>
              <a:t>TG </a:t>
            </a:r>
            <a:r>
              <a:rPr lang="en-GB" sz="2300" dirty="0"/>
              <a:t>for </a:t>
            </a:r>
            <a:r>
              <a:rPr lang="en-GB" sz="2300" dirty="0" err="1"/>
              <a:t>Dispersibility</a:t>
            </a:r>
            <a:r>
              <a:rPr lang="en-GB" sz="2300" dirty="0"/>
              <a:t> and Dispersion Behaviour of </a:t>
            </a:r>
            <a:r>
              <a:rPr lang="en-GB" sz="2300" dirty="0" smtClean="0"/>
              <a:t>NM </a:t>
            </a:r>
            <a:r>
              <a:rPr lang="en-GB" sz="2300" dirty="0"/>
              <a:t>in Aquatic Media</a:t>
            </a:r>
          </a:p>
          <a:p>
            <a:r>
              <a:rPr lang="en-GB" sz="2300" dirty="0" smtClean="0"/>
              <a:t>(new) TG </a:t>
            </a:r>
            <a:r>
              <a:rPr lang="en-GB" sz="2300" dirty="0"/>
              <a:t>for Nanomaterial Removal from Wastewater</a:t>
            </a:r>
          </a:p>
          <a:p>
            <a:r>
              <a:rPr lang="en-GB" sz="2300" dirty="0" smtClean="0"/>
              <a:t>GD </a:t>
            </a:r>
            <a:r>
              <a:rPr lang="en-GB" sz="2300" dirty="0"/>
              <a:t>on the Adaptation of </a:t>
            </a:r>
            <a:r>
              <a:rPr lang="en-GB" sz="2300" i="1" dirty="0"/>
              <a:t>In Vitro </a:t>
            </a:r>
            <a:r>
              <a:rPr lang="en-GB" sz="2300" dirty="0"/>
              <a:t>Mammalian Cell Based Genotoxicity TGs for Testing of Manufactured Nanomaterials</a:t>
            </a:r>
          </a:p>
          <a:p>
            <a:endParaRPr lang="en-GB" sz="2400" dirty="0"/>
          </a:p>
        </p:txBody>
      </p:sp>
      <p:sp>
        <p:nvSpPr>
          <p:cNvPr id="3" name="Title 2"/>
          <p:cNvSpPr>
            <a:spLocks noGrp="1"/>
          </p:cNvSpPr>
          <p:nvPr>
            <p:ph type="title"/>
          </p:nvPr>
        </p:nvSpPr>
        <p:spPr>
          <a:xfrm>
            <a:off x="838200" y="228600"/>
            <a:ext cx="8153400" cy="1022400"/>
          </a:xfrm>
        </p:spPr>
        <p:txBody>
          <a:bodyPr/>
          <a:lstStyle/>
          <a:p>
            <a:pPr algn="ctr"/>
            <a:r>
              <a:rPr lang="en-GB" b="1" i="1" dirty="0" smtClean="0">
                <a:solidFill>
                  <a:srgbClr val="FF9900"/>
                </a:solidFill>
              </a:rPr>
              <a:t>TG/ GD under revision</a:t>
            </a:r>
            <a:endParaRPr lang="en-GB" b="1" i="1" dirty="0">
              <a:solidFill>
                <a:srgbClr val="FF9900"/>
              </a:solidFill>
            </a:endParaRPr>
          </a:p>
        </p:txBody>
      </p:sp>
    </p:spTree>
    <p:extLst>
      <p:ext uri="{BB962C8B-B14F-4D97-AF65-F5344CB8AC3E}">
        <p14:creationId xmlns:p14="http://schemas.microsoft.com/office/powerpoint/2010/main" val="3246111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40768"/>
            <a:ext cx="8907016" cy="5257800"/>
          </a:xfrm>
        </p:spPr>
        <p:txBody>
          <a:bodyPr>
            <a:normAutofit/>
          </a:bodyPr>
          <a:lstStyle/>
          <a:p>
            <a:pPr marL="0" indent="0" algn="just">
              <a:buNone/>
            </a:pPr>
            <a:r>
              <a:rPr lang="en-US" sz="2400" dirty="0" smtClean="0"/>
              <a:t>The Nanomaterials were chosen </a:t>
            </a:r>
            <a:r>
              <a:rPr lang="en-US" sz="2400" b="1" u="sng" dirty="0">
                <a:solidFill>
                  <a:schemeClr val="tx1">
                    <a:lumMod val="50000"/>
                  </a:schemeClr>
                </a:solidFill>
              </a:rPr>
              <a:t>to </a:t>
            </a:r>
            <a:r>
              <a:rPr lang="en-US" sz="2400" b="1" u="sng" dirty="0" smtClean="0">
                <a:solidFill>
                  <a:schemeClr val="tx1">
                    <a:lumMod val="50000"/>
                  </a:schemeClr>
                </a:solidFill>
              </a:rPr>
              <a:t>assess the applicability and </a:t>
            </a:r>
            <a:r>
              <a:rPr lang="en-US" sz="2400" b="1" u="sng" dirty="0">
                <a:solidFill>
                  <a:schemeClr val="tx1">
                    <a:lumMod val="50000"/>
                  </a:schemeClr>
                </a:solidFill>
              </a:rPr>
              <a:t>accuracy of </a:t>
            </a:r>
            <a:r>
              <a:rPr lang="en-US" sz="2400" b="1" u="sng" dirty="0" smtClean="0">
                <a:solidFill>
                  <a:schemeClr val="tx1">
                    <a:lumMod val="50000"/>
                  </a:schemeClr>
                </a:solidFill>
              </a:rPr>
              <a:t>existing </a:t>
            </a:r>
            <a:r>
              <a:rPr lang="en-US" sz="2400" b="1" u="sng" dirty="0">
                <a:solidFill>
                  <a:schemeClr val="tx1">
                    <a:lumMod val="50000"/>
                  </a:schemeClr>
                </a:solidFill>
              </a:rPr>
              <a:t>test </a:t>
            </a:r>
            <a:r>
              <a:rPr lang="en-US" sz="2400" b="1" u="sng" dirty="0" smtClean="0">
                <a:solidFill>
                  <a:schemeClr val="tx1">
                    <a:lumMod val="50000"/>
                  </a:schemeClr>
                </a:solidFill>
              </a:rPr>
              <a:t>guidelines and to identify where technical adaptation were needed. It was not </a:t>
            </a:r>
            <a:r>
              <a:rPr lang="en-US" sz="2400" b="1" u="sng" dirty="0">
                <a:solidFill>
                  <a:schemeClr val="tx1">
                    <a:lumMod val="50000"/>
                  </a:schemeClr>
                </a:solidFill>
              </a:rPr>
              <a:t>intended </a:t>
            </a:r>
            <a:r>
              <a:rPr lang="en-US" sz="2400" b="1" u="sng" dirty="0" smtClean="0">
                <a:solidFill>
                  <a:schemeClr val="tx1">
                    <a:lumMod val="50000"/>
                  </a:schemeClr>
                </a:solidFill>
              </a:rPr>
              <a:t>conclude on risks</a:t>
            </a:r>
            <a:r>
              <a:rPr lang="en-US" sz="2400" b="1" dirty="0" smtClean="0">
                <a:solidFill>
                  <a:schemeClr val="tx1">
                    <a:lumMod val="50000"/>
                  </a:schemeClr>
                </a:solidFill>
              </a:rPr>
              <a:t> </a:t>
            </a:r>
            <a:r>
              <a:rPr lang="en-US" sz="2400" dirty="0"/>
              <a:t>associated with the use or application of nanomaterials</a:t>
            </a:r>
            <a:r>
              <a:rPr lang="en-US" sz="2400" dirty="0" smtClean="0"/>
              <a:t>.</a:t>
            </a:r>
          </a:p>
          <a:p>
            <a:pPr fontAlgn="ctr"/>
            <a:endParaRPr lang="en-GB" sz="2800" dirty="0"/>
          </a:p>
        </p:txBody>
      </p:sp>
      <p:sp>
        <p:nvSpPr>
          <p:cNvPr id="3" name="Title 2"/>
          <p:cNvSpPr>
            <a:spLocks noGrp="1"/>
          </p:cNvSpPr>
          <p:nvPr>
            <p:ph type="title"/>
          </p:nvPr>
        </p:nvSpPr>
        <p:spPr/>
        <p:txBody>
          <a:bodyPr/>
          <a:lstStyle/>
          <a:p>
            <a:pPr algn="ctr"/>
            <a:r>
              <a:rPr lang="en-GB" b="1" i="1" dirty="0" smtClean="0">
                <a:solidFill>
                  <a:srgbClr val="FF9900"/>
                </a:solidFill>
              </a:rPr>
              <a:t>RESULTS OF THE TESTING PROGRAMME: DOSSIERS </a:t>
            </a:r>
            <a:endParaRPr lang="en-GB" b="1" i="1" dirty="0">
              <a:solidFill>
                <a:srgbClr val="FF99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68334849"/>
              </p:ext>
            </p:extLst>
          </p:nvPr>
        </p:nvGraphicFramePr>
        <p:xfrm>
          <a:off x="179512" y="3429000"/>
          <a:ext cx="8856984" cy="3037840"/>
        </p:xfrm>
        <a:graphic>
          <a:graphicData uri="http://schemas.openxmlformats.org/drawingml/2006/table">
            <a:tbl>
              <a:tblPr firstRow="1" bandRow="1">
                <a:tableStyleId>{5C22544A-7EE6-4342-B048-85BDC9FD1C3A}</a:tableStyleId>
              </a:tblPr>
              <a:tblGrid>
                <a:gridCol w="4428492"/>
                <a:gridCol w="4428492"/>
              </a:tblGrid>
              <a:tr h="3037840">
                <a:tc>
                  <a:txBody>
                    <a:bodyPr/>
                    <a:lstStyle/>
                    <a:p>
                      <a:r>
                        <a:rPr lang="en-GB" sz="2400" dirty="0" smtClean="0"/>
                        <a:t>Cerium oxide</a:t>
                      </a:r>
                    </a:p>
                    <a:p>
                      <a:r>
                        <a:rPr lang="en-GB" sz="2400" dirty="0" err="1" smtClean="0"/>
                        <a:t>Dendrimers</a:t>
                      </a:r>
                      <a:endParaRPr lang="en-GB" sz="2400" dirty="0" smtClean="0"/>
                    </a:p>
                    <a:p>
                      <a:r>
                        <a:rPr lang="en-GB" sz="2400" dirty="0" smtClean="0"/>
                        <a:t>Fullerenes (C60)</a:t>
                      </a:r>
                    </a:p>
                    <a:p>
                      <a:r>
                        <a:rPr lang="en-GB" sz="2400" dirty="0" smtClean="0"/>
                        <a:t>Multi-walled carbon nanotubes (MWCNTs)</a:t>
                      </a:r>
                    </a:p>
                    <a:p>
                      <a:r>
                        <a:rPr lang="en-GB" sz="2400" dirty="0" smtClean="0"/>
                        <a:t>Single-walled carbon nanotubes (SWCNTs)</a:t>
                      </a:r>
                    </a:p>
                    <a:p>
                      <a:endParaRPr lang="en-GB" sz="2400" dirty="0"/>
                    </a:p>
                  </a:txBody>
                  <a:tcPr>
                    <a:solidFill>
                      <a:srgbClr val="00B050"/>
                    </a:solidFill>
                  </a:tcPr>
                </a:tc>
                <a:tc>
                  <a:txBody>
                    <a:bodyPr/>
                    <a:lstStyle/>
                    <a:p>
                      <a:r>
                        <a:rPr lang="en-GB" sz="2400" dirty="0" err="1" smtClean="0"/>
                        <a:t>Nanoclays</a:t>
                      </a:r>
                      <a:endParaRPr lang="en-GB" sz="2400" dirty="0" smtClean="0"/>
                    </a:p>
                    <a:p>
                      <a:r>
                        <a:rPr lang="en-GB" sz="2400" dirty="0" smtClean="0"/>
                        <a:t>Silicon dioxide</a:t>
                      </a:r>
                    </a:p>
                    <a:p>
                      <a:r>
                        <a:rPr lang="en-GB" sz="2400" dirty="0" smtClean="0"/>
                        <a:t>Silver nanoparticles</a:t>
                      </a:r>
                    </a:p>
                    <a:p>
                      <a:r>
                        <a:rPr lang="en-GB" sz="2400" dirty="0" smtClean="0"/>
                        <a:t>Titanium dioxide</a:t>
                      </a:r>
                    </a:p>
                    <a:p>
                      <a:r>
                        <a:rPr lang="en-GB" sz="2400" dirty="0" smtClean="0"/>
                        <a:t>Zinc oxide</a:t>
                      </a:r>
                    </a:p>
                    <a:p>
                      <a:r>
                        <a:rPr lang="en-GB" sz="2400" dirty="0" smtClean="0"/>
                        <a:t>Gold nanoparticles</a:t>
                      </a:r>
                    </a:p>
                    <a:p>
                      <a:endParaRPr lang="en-GB" sz="2400" dirty="0"/>
                    </a:p>
                  </a:txBody>
                  <a:tcPr>
                    <a:solidFill>
                      <a:srgbClr val="00B050"/>
                    </a:solidFill>
                  </a:tcPr>
                </a:tc>
              </a:tr>
            </a:tbl>
          </a:graphicData>
        </a:graphic>
      </p:graphicFrame>
    </p:spTree>
    <p:extLst>
      <p:ext uri="{BB962C8B-B14F-4D97-AF65-F5344CB8AC3E}">
        <p14:creationId xmlns:p14="http://schemas.microsoft.com/office/powerpoint/2010/main" val="608244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43608" y="260648"/>
            <a:ext cx="7920056" cy="1022400"/>
          </a:xfrm>
        </p:spPr>
        <p:txBody>
          <a:bodyPr/>
          <a:lstStyle/>
          <a:p>
            <a:r>
              <a:rPr lang="fr-FR" b="1" i="1" dirty="0">
                <a:solidFill>
                  <a:srgbClr val="FF9900"/>
                </a:solidFill>
              </a:rPr>
              <a:t>Dossiers in a IUCLID style </a:t>
            </a:r>
            <a:r>
              <a:rPr lang="fr-FR" b="1" i="1" dirty="0" err="1">
                <a:solidFill>
                  <a:srgbClr val="FF9900"/>
                </a:solidFill>
              </a:rPr>
              <a:t>printed</a:t>
            </a:r>
            <a:r>
              <a:rPr lang="fr-FR" b="1" i="1" dirty="0">
                <a:solidFill>
                  <a:srgbClr val="FF9900"/>
                </a:solidFill>
              </a:rPr>
              <a:t> </a:t>
            </a:r>
            <a:r>
              <a:rPr lang="fr-FR" b="1" i="1" dirty="0" err="1">
                <a:solidFill>
                  <a:srgbClr val="FF9900"/>
                </a:solidFill>
              </a:rPr>
              <a:t>form</a:t>
            </a:r>
            <a:r>
              <a:rPr lang="fr-FR" b="1" i="1" dirty="0">
                <a:solidFill>
                  <a:srgbClr val="FF9900"/>
                </a:solidFill>
              </a:rPr>
              <a:t> </a:t>
            </a:r>
            <a:endParaRPr lang="en-GB" b="1" i="1" dirty="0">
              <a:solidFill>
                <a:srgbClr val="FF9900"/>
              </a:solidFill>
            </a:endParaRPr>
          </a:p>
        </p:txBody>
      </p:sp>
      <p:pic>
        <p:nvPicPr>
          <p:cNvPr id="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387" t="17862" r="8666" b="14804"/>
          <a:stretch/>
        </p:blipFill>
        <p:spPr bwMode="auto">
          <a:xfrm>
            <a:off x="30506" y="1484784"/>
            <a:ext cx="925094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1B853CAD-8DBC-49F1-9C08-085EE9039304}" type="slidenum">
              <a:rPr lang="en-GB" smtClean="0"/>
              <a:t>13</a:t>
            </a:fld>
            <a:endParaRPr lang="en-GB"/>
          </a:p>
        </p:txBody>
      </p:sp>
    </p:spTree>
    <p:extLst>
      <p:ext uri="{BB962C8B-B14F-4D97-AF65-F5344CB8AC3E}">
        <p14:creationId xmlns:p14="http://schemas.microsoft.com/office/powerpoint/2010/main" val="254048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237600"/>
            <a:ext cx="8172400" cy="1022400"/>
          </a:xfrm>
        </p:spPr>
        <p:txBody>
          <a:bodyPr/>
          <a:lstStyle/>
          <a:p>
            <a:r>
              <a:rPr lang="en-GB" b="1" i="1" dirty="0">
                <a:solidFill>
                  <a:srgbClr val="FF9900"/>
                </a:solidFill>
                <a:sym typeface="Wingdings" panose="05000000000000000000" pitchFamily="2" charset="2"/>
              </a:rPr>
              <a:t>Table of Contents Example: Silver </a:t>
            </a:r>
            <a:r>
              <a:rPr lang="en-GB" b="1" i="1" dirty="0" smtClean="0">
                <a:solidFill>
                  <a:srgbClr val="FF9900"/>
                </a:solidFill>
                <a:sym typeface="Wingdings" panose="05000000000000000000" pitchFamily="2" charset="2"/>
              </a:rPr>
              <a:t>part </a:t>
            </a:r>
            <a:r>
              <a:rPr lang="en-GB" b="1" i="1" dirty="0">
                <a:solidFill>
                  <a:srgbClr val="FF9900"/>
                </a:solidFill>
                <a:sym typeface="Wingdings" panose="05000000000000000000" pitchFamily="2" charset="2"/>
              </a:rPr>
              <a:t>1</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718" t="18495" r="8042" b="18643"/>
          <a:stretch/>
        </p:blipFill>
        <p:spPr bwMode="auto">
          <a:xfrm>
            <a:off x="0" y="1268760"/>
            <a:ext cx="9144000" cy="53670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4"/>
          </p:nvPr>
        </p:nvSpPr>
        <p:spPr/>
        <p:txBody>
          <a:bodyPr/>
          <a:lstStyle/>
          <a:p>
            <a:fld id="{1B853CAD-8DBC-49F1-9C08-085EE9039304}" type="slidenum">
              <a:rPr lang="en-GB" smtClean="0"/>
              <a:t>14</a:t>
            </a:fld>
            <a:endParaRPr lang="en-GB"/>
          </a:p>
        </p:txBody>
      </p:sp>
    </p:spTree>
    <p:extLst>
      <p:ext uri="{BB962C8B-B14F-4D97-AF65-F5344CB8AC3E}">
        <p14:creationId xmlns:p14="http://schemas.microsoft.com/office/powerpoint/2010/main" val="4256952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95400"/>
            <a:ext cx="8915400" cy="5257800"/>
          </a:xfrm>
        </p:spPr>
        <p:txBody>
          <a:bodyPr>
            <a:noAutofit/>
          </a:bodyPr>
          <a:lstStyle/>
          <a:p>
            <a:r>
              <a:rPr lang="en-US" sz="2800" dirty="0" smtClean="0"/>
              <a:t>test method used?</a:t>
            </a:r>
          </a:p>
          <a:p>
            <a:r>
              <a:rPr lang="en-US" sz="2800" dirty="0" smtClean="0"/>
              <a:t>adaptions </a:t>
            </a:r>
          </a:p>
          <a:p>
            <a:r>
              <a:rPr lang="en-US" sz="2800" dirty="0" smtClean="0"/>
              <a:t>dispersion method was used?</a:t>
            </a:r>
          </a:p>
          <a:p>
            <a:r>
              <a:rPr lang="en-US" sz="2800" dirty="0" smtClean="0"/>
              <a:t>Is the test method suitable and sufficient (this/ other </a:t>
            </a:r>
            <a:r>
              <a:rPr lang="en-US" sz="2800" dirty="0" err="1" smtClean="0"/>
              <a:t>nanos</a:t>
            </a:r>
            <a:r>
              <a:rPr lang="en-US" sz="2800" dirty="0" smtClean="0"/>
              <a:t>)</a:t>
            </a:r>
          </a:p>
          <a:p>
            <a:r>
              <a:rPr lang="en-US" sz="2800" dirty="0" smtClean="0"/>
              <a:t>Is the test method suitable and sufficient for other (group(s) of) nanomaterials? </a:t>
            </a:r>
          </a:p>
          <a:p>
            <a:r>
              <a:rPr lang="en-US" sz="2800" dirty="0" smtClean="0"/>
              <a:t>recommendations for adaptations of the test method included in the dossier? </a:t>
            </a:r>
          </a:p>
          <a:p>
            <a:r>
              <a:rPr lang="en-US" sz="2800" dirty="0" smtClean="0"/>
              <a:t>Expert opinion on the validity of the method</a:t>
            </a:r>
            <a:endParaRPr lang="en-GB" sz="2800" dirty="0"/>
          </a:p>
        </p:txBody>
      </p:sp>
      <p:sp>
        <p:nvSpPr>
          <p:cNvPr id="3" name="Title 2"/>
          <p:cNvSpPr>
            <a:spLocks noGrp="1"/>
          </p:cNvSpPr>
          <p:nvPr>
            <p:ph type="title"/>
          </p:nvPr>
        </p:nvSpPr>
        <p:spPr>
          <a:xfrm>
            <a:off x="1080000" y="237600"/>
            <a:ext cx="7987800" cy="1022400"/>
          </a:xfrm>
        </p:spPr>
        <p:txBody>
          <a:bodyPr/>
          <a:lstStyle/>
          <a:p>
            <a:pPr algn="ctr"/>
            <a:r>
              <a:rPr lang="en-US" b="1" i="1" dirty="0">
                <a:solidFill>
                  <a:srgbClr val="FF9900"/>
                </a:solidFill>
              </a:rPr>
              <a:t>Assessment of submitted </a:t>
            </a:r>
            <a:r>
              <a:rPr lang="en-US" b="1" i="1" dirty="0" err="1">
                <a:solidFill>
                  <a:srgbClr val="FF9900"/>
                </a:solidFill>
              </a:rPr>
              <a:t>physchem</a:t>
            </a:r>
            <a:r>
              <a:rPr lang="en-US" b="1" i="1" dirty="0">
                <a:solidFill>
                  <a:srgbClr val="FF9900"/>
                </a:solidFill>
              </a:rPr>
              <a:t> data from the testing programme</a:t>
            </a:r>
            <a:br>
              <a:rPr lang="en-US" b="1" i="1" dirty="0">
                <a:solidFill>
                  <a:srgbClr val="FF9900"/>
                </a:solidFill>
              </a:rPr>
            </a:br>
            <a:endParaRPr lang="en-GB" b="1" i="1" dirty="0">
              <a:solidFill>
                <a:srgbClr val="FF9900"/>
              </a:solidFill>
            </a:endParaRPr>
          </a:p>
        </p:txBody>
      </p:sp>
    </p:spTree>
    <p:extLst>
      <p:ext uri="{BB962C8B-B14F-4D97-AF65-F5344CB8AC3E}">
        <p14:creationId xmlns:p14="http://schemas.microsoft.com/office/powerpoint/2010/main" val="1680243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For </a:t>
            </a:r>
            <a:r>
              <a:rPr lang="en-US" dirty="0"/>
              <a:t>most evaluated parameters, one or more methods were found suitable for testing nanomaterials: </a:t>
            </a:r>
          </a:p>
          <a:p>
            <a:r>
              <a:rPr lang="en-US" dirty="0" smtClean="0"/>
              <a:t>Methods </a:t>
            </a:r>
            <a:r>
              <a:rPr lang="en-US" dirty="0"/>
              <a:t>suitable for (almost) all NMs, available to measure </a:t>
            </a:r>
            <a:r>
              <a:rPr lang="en-US" b="1" dirty="0"/>
              <a:t>Aggregation/Agglomeration, Crystalline phase, Dustiness, Chemical composition, Radical formation potential </a:t>
            </a:r>
            <a:endParaRPr lang="en-US" dirty="0"/>
          </a:p>
          <a:p>
            <a:r>
              <a:rPr lang="en-US" dirty="0" smtClean="0"/>
              <a:t>Methods </a:t>
            </a:r>
            <a:r>
              <a:rPr lang="en-US" dirty="0"/>
              <a:t>limited to </a:t>
            </a:r>
            <a:r>
              <a:rPr lang="en-US" dirty="0" err="1"/>
              <a:t>specifc</a:t>
            </a:r>
            <a:r>
              <a:rPr lang="en-US" dirty="0"/>
              <a:t> types of NM / specific conditions, available to measure </a:t>
            </a:r>
            <a:r>
              <a:rPr lang="en-US" b="1" dirty="0"/>
              <a:t>Specific surface area, Zeta potential, </a:t>
            </a:r>
            <a:r>
              <a:rPr lang="en-US" b="1" dirty="0" err="1"/>
              <a:t>Photocatalytic</a:t>
            </a:r>
            <a:r>
              <a:rPr lang="en-US" b="1" dirty="0"/>
              <a:t> activity, Porosity </a:t>
            </a:r>
            <a:endParaRPr lang="en-US" dirty="0"/>
          </a:p>
          <a:p>
            <a:r>
              <a:rPr lang="en-US" dirty="0" smtClean="0"/>
              <a:t>No </a:t>
            </a:r>
            <a:r>
              <a:rPr lang="en-US" dirty="0"/>
              <a:t>suitable methods available (in this evaluation) for </a:t>
            </a:r>
            <a:r>
              <a:rPr lang="en-US" b="1" dirty="0"/>
              <a:t>Particle size distribution, Redox potential </a:t>
            </a:r>
            <a:endParaRPr lang="en-US" dirty="0"/>
          </a:p>
          <a:p>
            <a:endParaRPr lang="en-GB" dirty="0"/>
          </a:p>
          <a:p>
            <a:pPr marL="0" indent="0">
              <a:buNone/>
            </a:pPr>
            <a:endParaRPr lang="en-GB" dirty="0"/>
          </a:p>
        </p:txBody>
      </p:sp>
      <p:sp>
        <p:nvSpPr>
          <p:cNvPr id="3" name="Title 2"/>
          <p:cNvSpPr>
            <a:spLocks noGrp="1"/>
          </p:cNvSpPr>
          <p:nvPr>
            <p:ph type="title"/>
          </p:nvPr>
        </p:nvSpPr>
        <p:spPr/>
        <p:txBody>
          <a:bodyPr/>
          <a:lstStyle/>
          <a:p>
            <a:pPr algn="ctr"/>
            <a:r>
              <a:rPr lang="en-US" b="1" i="1" dirty="0">
                <a:solidFill>
                  <a:srgbClr val="FF9900"/>
                </a:solidFill>
              </a:rPr>
              <a:t>Results of method </a:t>
            </a:r>
            <a:r>
              <a:rPr lang="en-US" b="1" i="1" dirty="0" smtClean="0">
                <a:solidFill>
                  <a:srgbClr val="FF9900"/>
                </a:solidFill>
              </a:rPr>
              <a:t>evaluation</a:t>
            </a:r>
            <a:endParaRPr lang="en-GB" b="1" i="1" dirty="0">
              <a:solidFill>
                <a:srgbClr val="FF9900"/>
              </a:solidFill>
            </a:endParaRPr>
          </a:p>
        </p:txBody>
      </p:sp>
    </p:spTree>
    <p:extLst>
      <p:ext uri="{BB962C8B-B14F-4D97-AF65-F5344CB8AC3E}">
        <p14:creationId xmlns:p14="http://schemas.microsoft.com/office/powerpoint/2010/main" val="3662747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705" y="1371600"/>
            <a:ext cx="8763000" cy="5105400"/>
          </a:xfrm>
        </p:spPr>
        <p:txBody>
          <a:bodyPr>
            <a:normAutofit/>
          </a:bodyPr>
          <a:lstStyle/>
          <a:p>
            <a:pPr marL="0" indent="0">
              <a:buNone/>
            </a:pPr>
            <a:r>
              <a:rPr lang="en-US" b="1" dirty="0" smtClean="0">
                <a:solidFill>
                  <a:srgbClr val="FF0000"/>
                </a:solidFill>
              </a:rPr>
              <a:t>1. </a:t>
            </a:r>
            <a:r>
              <a:rPr lang="en-US" b="1" dirty="0" smtClean="0"/>
              <a:t>Assessment of the </a:t>
            </a:r>
            <a:r>
              <a:rPr lang="en-US" dirty="0" smtClean="0"/>
              <a:t>quality and relevance of </a:t>
            </a:r>
            <a:r>
              <a:rPr lang="en-US" b="1" dirty="0" smtClean="0"/>
              <a:t>data</a:t>
            </a:r>
            <a:r>
              <a:rPr lang="en-US" dirty="0" smtClean="0"/>
              <a:t> in the context of hazard characterization.</a:t>
            </a:r>
            <a:endParaRPr lang="en-GB" dirty="0"/>
          </a:p>
        </p:txBody>
      </p:sp>
      <p:sp>
        <p:nvSpPr>
          <p:cNvPr id="3" name="Title 2"/>
          <p:cNvSpPr>
            <a:spLocks noGrp="1"/>
          </p:cNvSpPr>
          <p:nvPr>
            <p:ph type="title"/>
          </p:nvPr>
        </p:nvSpPr>
        <p:spPr>
          <a:xfrm>
            <a:off x="1979712" y="237600"/>
            <a:ext cx="4608512" cy="1022400"/>
          </a:xfrm>
        </p:spPr>
        <p:txBody>
          <a:bodyPr/>
          <a:lstStyle/>
          <a:p>
            <a:r>
              <a:rPr lang="en-GB" b="1" i="1" dirty="0" smtClean="0">
                <a:solidFill>
                  <a:srgbClr val="FF9900"/>
                </a:solidFill>
              </a:rPr>
              <a:t>WORK UNDERWAY</a:t>
            </a:r>
            <a:endParaRPr lang="en-GB" b="1" i="1" dirty="0">
              <a:solidFill>
                <a:srgbClr val="FF9900"/>
              </a:solidFill>
            </a:endParaRPr>
          </a:p>
        </p:txBody>
      </p:sp>
      <p:sp>
        <p:nvSpPr>
          <p:cNvPr id="4" name="Down Arrow 3"/>
          <p:cNvSpPr/>
          <p:nvPr/>
        </p:nvSpPr>
        <p:spPr>
          <a:xfrm>
            <a:off x="3973068" y="2636912"/>
            <a:ext cx="446532" cy="8682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04800" y="3657600"/>
            <a:ext cx="8686800" cy="3046988"/>
          </a:xfrm>
          <a:prstGeom prst="rect">
            <a:avLst/>
          </a:prstGeom>
        </p:spPr>
        <p:txBody>
          <a:bodyPr wrap="square">
            <a:spAutoFit/>
          </a:bodyPr>
          <a:lstStyle/>
          <a:p>
            <a:r>
              <a:rPr lang="en-US" sz="3200" b="1" dirty="0">
                <a:solidFill>
                  <a:srgbClr val="FF0000"/>
                </a:solidFill>
              </a:rPr>
              <a:t>2. </a:t>
            </a:r>
            <a:r>
              <a:rPr lang="en-US" sz="3200" dirty="0" smtClean="0"/>
              <a:t>Based on this exercise evaluate if  it is possible to continue with integrated approaches </a:t>
            </a:r>
            <a:r>
              <a:rPr lang="en-US" sz="3200" dirty="0"/>
              <a:t>to </a:t>
            </a:r>
            <a:r>
              <a:rPr lang="en-US" sz="3200" dirty="0" smtClean="0"/>
              <a:t>testing strategies, broader risk assessment for MN which may including grouping/category and read-across </a:t>
            </a:r>
            <a:r>
              <a:rPr lang="en-US" sz="3200" dirty="0"/>
              <a:t>approaches</a:t>
            </a:r>
          </a:p>
          <a:p>
            <a:endParaRPr lang="en-US" sz="3200" dirty="0"/>
          </a:p>
        </p:txBody>
      </p:sp>
    </p:spTree>
    <p:extLst>
      <p:ext uri="{BB962C8B-B14F-4D97-AF65-F5344CB8AC3E}">
        <p14:creationId xmlns:p14="http://schemas.microsoft.com/office/powerpoint/2010/main" val="127722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9077104"/>
              </p:ext>
            </p:extLst>
          </p:nvPr>
        </p:nvGraphicFramePr>
        <p:xfrm>
          <a:off x="1" y="1371600"/>
          <a:ext cx="9144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080000" y="237600"/>
            <a:ext cx="7835400" cy="1022400"/>
          </a:xfrm>
        </p:spPr>
        <p:txBody>
          <a:bodyPr/>
          <a:lstStyle/>
          <a:p>
            <a:r>
              <a:rPr lang="en-GB" b="1" i="1" dirty="0">
                <a:solidFill>
                  <a:srgbClr val="FF9900"/>
                </a:solidFill>
              </a:rPr>
              <a:t>OECD’s Areas of Work on </a:t>
            </a:r>
            <a:r>
              <a:rPr lang="en-GB" b="1" i="1" dirty="0" err="1">
                <a:solidFill>
                  <a:srgbClr val="FF9900"/>
                </a:solidFill>
              </a:rPr>
              <a:t>Nano</a:t>
            </a:r>
            <a:endParaRPr lang="en-GB" b="1" i="1" dirty="0">
              <a:solidFill>
                <a:srgbClr val="FF9900"/>
              </a:solidFill>
            </a:endParaRPr>
          </a:p>
        </p:txBody>
      </p:sp>
    </p:spTree>
    <p:extLst>
      <p:ext uri="{BB962C8B-B14F-4D97-AF65-F5344CB8AC3E}">
        <p14:creationId xmlns:p14="http://schemas.microsoft.com/office/powerpoint/2010/main" val="3858887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915400" cy="4525200"/>
          </a:xfrm>
        </p:spPr>
        <p:txBody>
          <a:bodyPr>
            <a:normAutofit/>
          </a:bodyPr>
          <a:lstStyle/>
          <a:p>
            <a:pPr marL="342000" indent="-342000" eaLnBrk="1" fontAlgn="auto" hangingPunct="1">
              <a:spcBef>
                <a:spcPts val="768"/>
              </a:spcBef>
              <a:spcAft>
                <a:spcPts val="0"/>
              </a:spcAft>
              <a:defRPr/>
            </a:pPr>
            <a:r>
              <a:rPr lang="en-CA" dirty="0" smtClean="0"/>
              <a:t>To identified uncertainties in risk assessment when extrapolating from conventional chemical frameworks to manufactured nanomaterials  [see </a:t>
            </a:r>
            <a:r>
              <a:rPr lang="en-CA" sz="2900" b="1" i="1" dirty="0" smtClean="0">
                <a:solidFill>
                  <a:schemeClr val="tx2"/>
                </a:solidFill>
              </a:rPr>
              <a:t>ENV/JM/MONO(2012)8</a:t>
            </a:r>
            <a:r>
              <a:rPr lang="en-CA" i="1" dirty="0"/>
              <a:t>]</a:t>
            </a:r>
            <a:endParaRPr lang="en-CA" i="1" dirty="0" smtClean="0"/>
          </a:p>
          <a:p>
            <a:pPr marL="342000" indent="-342000" eaLnBrk="1" fontAlgn="auto" hangingPunct="1">
              <a:spcBef>
                <a:spcPts val="768"/>
              </a:spcBef>
              <a:spcAft>
                <a:spcPts val="0"/>
              </a:spcAft>
              <a:defRPr/>
            </a:pPr>
            <a:r>
              <a:rPr lang="en-CA" dirty="0" smtClean="0"/>
              <a:t>Prioritize gaps in risk assessment [</a:t>
            </a:r>
            <a:r>
              <a:rPr lang="en-CA" sz="2900" b="1" i="1" dirty="0">
                <a:solidFill>
                  <a:schemeClr val="tx2"/>
                </a:solidFill>
              </a:rPr>
              <a:t>E</a:t>
            </a:r>
            <a:r>
              <a:rPr lang="en-CA" sz="2900" b="1" i="1" dirty="0" smtClean="0">
                <a:solidFill>
                  <a:schemeClr val="tx2"/>
                </a:solidFill>
              </a:rPr>
              <a:t>NV/JM/MONO/2013(2013)18</a:t>
            </a:r>
            <a:r>
              <a:rPr lang="en-CA" i="1" dirty="0" smtClean="0"/>
              <a:t>]</a:t>
            </a:r>
          </a:p>
          <a:p>
            <a:pPr>
              <a:lnSpc>
                <a:spcPct val="90000"/>
              </a:lnSpc>
            </a:pPr>
            <a:r>
              <a:rPr lang="en-US" altLang="en-US" dirty="0" smtClean="0"/>
              <a:t>Regulated </a:t>
            </a:r>
            <a:r>
              <a:rPr lang="en-US" altLang="en-US" dirty="0" err="1"/>
              <a:t>Nanomaterials</a:t>
            </a:r>
            <a:r>
              <a:rPr lang="en-US" altLang="en-US" dirty="0"/>
              <a:t> [published as </a:t>
            </a:r>
            <a:r>
              <a:rPr lang="en-US" altLang="en-US" sz="3100" b="1" i="1" dirty="0">
                <a:solidFill>
                  <a:schemeClr val="tx2"/>
                </a:solidFill>
              </a:rPr>
              <a:t>ENV/JM/MONO(2014)28</a:t>
            </a:r>
            <a:r>
              <a:rPr lang="en-US" altLang="en-US" sz="3100" dirty="0" smtClean="0"/>
              <a:t>]</a:t>
            </a:r>
            <a:endParaRPr lang="en-US" altLang="en-US" sz="3100" dirty="0"/>
          </a:p>
        </p:txBody>
      </p:sp>
      <p:sp>
        <p:nvSpPr>
          <p:cNvPr id="9218" name="Title 1"/>
          <p:cNvSpPr>
            <a:spLocks noGrp="1"/>
          </p:cNvSpPr>
          <p:nvPr>
            <p:ph type="title"/>
          </p:nvPr>
        </p:nvSpPr>
        <p:spPr/>
        <p:txBody>
          <a:bodyPr/>
          <a:lstStyle/>
          <a:p>
            <a:pPr lvl="0"/>
            <a:r>
              <a:rPr lang="en-GB" b="1" i="1" dirty="0">
                <a:solidFill>
                  <a:srgbClr val="FF9900"/>
                </a:solidFill>
              </a:rPr>
              <a:t>Risk Assessment and Regulatory Framework</a:t>
            </a:r>
            <a:endParaRPr lang="en-CA" altLang="en-US" b="1" i="1" dirty="0">
              <a:solidFill>
                <a:srgbClr val="FF9900"/>
              </a:solidFill>
            </a:endParaRPr>
          </a:p>
        </p:txBody>
      </p:sp>
    </p:spTree>
    <p:extLst>
      <p:ext uri="{BB962C8B-B14F-4D97-AF65-F5344CB8AC3E}">
        <p14:creationId xmlns:p14="http://schemas.microsoft.com/office/powerpoint/2010/main" val="3894150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rrowheads="1"/>
          </p:cNvPicPr>
          <p:nvPr/>
        </p:nvPicPr>
        <p:blipFill>
          <a:blip r:embed="rId3" cstate="print"/>
          <a:srcRect/>
          <a:stretch>
            <a:fillRect/>
          </a:stretch>
        </p:blipFill>
        <p:spPr bwMode="auto">
          <a:xfrm>
            <a:off x="297511" y="1524000"/>
            <a:ext cx="585787" cy="273050"/>
          </a:xfrm>
          <a:prstGeom prst="rect">
            <a:avLst/>
          </a:prstGeom>
          <a:noFill/>
          <a:ln w="12700">
            <a:noFill/>
            <a:miter lim="800000"/>
            <a:headEnd/>
            <a:tailEnd/>
          </a:ln>
        </p:spPr>
      </p:pic>
      <p:pic>
        <p:nvPicPr>
          <p:cNvPr id="6147" name="Picture 4"/>
          <p:cNvPicPr>
            <a:picLocks noChangeArrowheads="1"/>
          </p:cNvPicPr>
          <p:nvPr/>
        </p:nvPicPr>
        <p:blipFill>
          <a:blip r:embed="rId4" cstate="print"/>
          <a:srcRect/>
          <a:stretch>
            <a:fillRect/>
          </a:stretch>
        </p:blipFill>
        <p:spPr bwMode="auto">
          <a:xfrm>
            <a:off x="297511" y="2050931"/>
            <a:ext cx="585787" cy="271462"/>
          </a:xfrm>
          <a:prstGeom prst="rect">
            <a:avLst/>
          </a:prstGeom>
          <a:noFill/>
          <a:ln w="12700">
            <a:noFill/>
            <a:miter lim="800000"/>
            <a:headEnd/>
            <a:tailEnd/>
          </a:ln>
        </p:spPr>
      </p:pic>
      <p:pic>
        <p:nvPicPr>
          <p:cNvPr id="6148" name="Picture 5"/>
          <p:cNvPicPr>
            <a:picLocks noChangeArrowheads="1"/>
          </p:cNvPicPr>
          <p:nvPr/>
        </p:nvPicPr>
        <p:blipFill>
          <a:blip r:embed="rId5" cstate="print"/>
          <a:srcRect/>
          <a:stretch>
            <a:fillRect/>
          </a:stretch>
        </p:blipFill>
        <p:spPr bwMode="auto">
          <a:xfrm>
            <a:off x="2457979" y="2937199"/>
            <a:ext cx="585788" cy="304800"/>
          </a:xfrm>
          <a:prstGeom prst="rect">
            <a:avLst/>
          </a:prstGeom>
          <a:noFill/>
          <a:ln w="12700">
            <a:noFill/>
            <a:miter lim="800000"/>
            <a:headEnd/>
            <a:tailEnd/>
          </a:ln>
        </p:spPr>
      </p:pic>
      <p:pic>
        <p:nvPicPr>
          <p:cNvPr id="6149" name="Picture 6"/>
          <p:cNvPicPr>
            <a:picLocks noChangeArrowheads="1"/>
          </p:cNvPicPr>
          <p:nvPr/>
        </p:nvPicPr>
        <p:blipFill>
          <a:blip r:embed="rId6" cstate="print"/>
          <a:srcRect/>
          <a:stretch>
            <a:fillRect/>
          </a:stretch>
        </p:blipFill>
        <p:spPr bwMode="auto">
          <a:xfrm>
            <a:off x="2439043" y="3368647"/>
            <a:ext cx="585788" cy="271462"/>
          </a:xfrm>
          <a:prstGeom prst="rect">
            <a:avLst/>
          </a:prstGeom>
          <a:noFill/>
          <a:ln w="12700">
            <a:noFill/>
            <a:miter lim="800000"/>
            <a:headEnd/>
            <a:tailEnd/>
          </a:ln>
        </p:spPr>
      </p:pic>
      <p:pic>
        <p:nvPicPr>
          <p:cNvPr id="6150" name="Picture 7"/>
          <p:cNvPicPr>
            <a:picLocks noChangeArrowheads="1"/>
          </p:cNvPicPr>
          <p:nvPr/>
        </p:nvPicPr>
        <p:blipFill>
          <a:blip r:embed="rId7" cstate="print"/>
          <a:srcRect/>
          <a:stretch>
            <a:fillRect/>
          </a:stretch>
        </p:blipFill>
        <p:spPr bwMode="auto">
          <a:xfrm>
            <a:off x="2457979" y="3827736"/>
            <a:ext cx="585788" cy="273050"/>
          </a:xfrm>
          <a:prstGeom prst="rect">
            <a:avLst/>
          </a:prstGeom>
          <a:noFill/>
          <a:ln w="12700">
            <a:noFill/>
            <a:miter lim="800000"/>
            <a:headEnd/>
            <a:tailEnd/>
          </a:ln>
        </p:spPr>
      </p:pic>
      <p:pic>
        <p:nvPicPr>
          <p:cNvPr id="6151" name="Picture 8"/>
          <p:cNvPicPr>
            <a:picLocks noChangeArrowheads="1"/>
          </p:cNvPicPr>
          <p:nvPr/>
        </p:nvPicPr>
        <p:blipFill>
          <a:blip r:embed="rId8" cstate="print"/>
          <a:srcRect/>
          <a:stretch>
            <a:fillRect/>
          </a:stretch>
        </p:blipFill>
        <p:spPr bwMode="auto">
          <a:xfrm>
            <a:off x="330800" y="4746052"/>
            <a:ext cx="585787" cy="271463"/>
          </a:xfrm>
          <a:prstGeom prst="rect">
            <a:avLst/>
          </a:prstGeom>
          <a:noFill/>
          <a:ln w="12700">
            <a:noFill/>
            <a:miter lim="800000"/>
            <a:headEnd/>
            <a:tailEnd/>
          </a:ln>
        </p:spPr>
      </p:pic>
      <p:pic>
        <p:nvPicPr>
          <p:cNvPr id="6152" name="Picture 9"/>
          <p:cNvPicPr>
            <a:picLocks noChangeArrowheads="1"/>
          </p:cNvPicPr>
          <p:nvPr/>
        </p:nvPicPr>
        <p:blipFill>
          <a:blip r:embed="rId9" cstate="print"/>
          <a:srcRect/>
          <a:stretch>
            <a:fillRect/>
          </a:stretch>
        </p:blipFill>
        <p:spPr bwMode="auto">
          <a:xfrm>
            <a:off x="2496174" y="6107296"/>
            <a:ext cx="587375" cy="288925"/>
          </a:xfrm>
          <a:prstGeom prst="rect">
            <a:avLst/>
          </a:prstGeom>
          <a:noFill/>
          <a:ln w="12700">
            <a:noFill/>
            <a:miter lim="800000"/>
            <a:headEnd/>
            <a:tailEnd/>
          </a:ln>
        </p:spPr>
      </p:pic>
      <p:pic>
        <p:nvPicPr>
          <p:cNvPr id="6153" name="Picture 10"/>
          <p:cNvPicPr>
            <a:picLocks noChangeArrowheads="1"/>
          </p:cNvPicPr>
          <p:nvPr/>
        </p:nvPicPr>
        <p:blipFill>
          <a:blip r:embed="rId10" cstate="print"/>
          <a:srcRect/>
          <a:stretch>
            <a:fillRect/>
          </a:stretch>
        </p:blipFill>
        <p:spPr bwMode="auto">
          <a:xfrm>
            <a:off x="2531818" y="6500467"/>
            <a:ext cx="585788" cy="273050"/>
          </a:xfrm>
          <a:prstGeom prst="rect">
            <a:avLst/>
          </a:prstGeom>
          <a:noFill/>
          <a:ln w="12700">
            <a:noFill/>
            <a:miter lim="800000"/>
            <a:headEnd/>
            <a:tailEnd/>
          </a:ln>
        </p:spPr>
      </p:pic>
      <p:pic>
        <p:nvPicPr>
          <p:cNvPr id="6154" name="Picture 11"/>
          <p:cNvPicPr>
            <a:picLocks noChangeArrowheads="1"/>
          </p:cNvPicPr>
          <p:nvPr/>
        </p:nvPicPr>
        <p:blipFill>
          <a:blip r:embed="rId11" cstate="print"/>
          <a:srcRect/>
          <a:stretch>
            <a:fillRect/>
          </a:stretch>
        </p:blipFill>
        <p:spPr bwMode="auto">
          <a:xfrm>
            <a:off x="2439043" y="1539875"/>
            <a:ext cx="585788" cy="273050"/>
          </a:xfrm>
          <a:prstGeom prst="rect">
            <a:avLst/>
          </a:prstGeom>
          <a:noFill/>
          <a:ln w="12700">
            <a:noFill/>
            <a:miter lim="800000"/>
            <a:headEnd/>
            <a:tailEnd/>
          </a:ln>
        </p:spPr>
      </p:pic>
      <p:pic>
        <p:nvPicPr>
          <p:cNvPr id="6155" name="Picture 12"/>
          <p:cNvPicPr>
            <a:picLocks noChangeArrowheads="1"/>
          </p:cNvPicPr>
          <p:nvPr/>
        </p:nvPicPr>
        <p:blipFill>
          <a:blip r:embed="rId12" cstate="print"/>
          <a:srcRect/>
          <a:stretch>
            <a:fillRect/>
          </a:stretch>
        </p:blipFill>
        <p:spPr bwMode="auto">
          <a:xfrm>
            <a:off x="2439043" y="2068567"/>
            <a:ext cx="585787" cy="287338"/>
          </a:xfrm>
          <a:prstGeom prst="rect">
            <a:avLst/>
          </a:prstGeom>
          <a:noFill/>
          <a:ln w="12700">
            <a:noFill/>
            <a:miter lim="800000"/>
            <a:headEnd/>
            <a:tailEnd/>
          </a:ln>
        </p:spPr>
      </p:pic>
      <p:pic>
        <p:nvPicPr>
          <p:cNvPr id="6156" name="Picture 13"/>
          <p:cNvPicPr>
            <a:picLocks noChangeArrowheads="1"/>
          </p:cNvPicPr>
          <p:nvPr/>
        </p:nvPicPr>
        <p:blipFill>
          <a:blip r:embed="rId13" cstate="print"/>
          <a:srcRect/>
          <a:stretch>
            <a:fillRect/>
          </a:stretch>
        </p:blipFill>
        <p:spPr bwMode="auto">
          <a:xfrm>
            <a:off x="4315882" y="2679302"/>
            <a:ext cx="585787" cy="273050"/>
          </a:xfrm>
          <a:prstGeom prst="rect">
            <a:avLst/>
          </a:prstGeom>
          <a:noFill/>
          <a:ln w="12700">
            <a:noFill/>
            <a:miter lim="800000"/>
            <a:headEnd/>
            <a:tailEnd/>
          </a:ln>
        </p:spPr>
      </p:pic>
      <p:pic>
        <p:nvPicPr>
          <p:cNvPr id="6157" name="Picture 14"/>
          <p:cNvPicPr>
            <a:picLocks noChangeArrowheads="1"/>
          </p:cNvPicPr>
          <p:nvPr/>
        </p:nvPicPr>
        <p:blipFill>
          <a:blip r:embed="rId14" cstate="print"/>
          <a:srcRect/>
          <a:stretch>
            <a:fillRect/>
          </a:stretch>
        </p:blipFill>
        <p:spPr bwMode="auto">
          <a:xfrm>
            <a:off x="4333787" y="3093920"/>
            <a:ext cx="585787" cy="271462"/>
          </a:xfrm>
          <a:prstGeom prst="rect">
            <a:avLst/>
          </a:prstGeom>
          <a:noFill/>
          <a:ln w="12700">
            <a:noFill/>
            <a:miter lim="800000"/>
            <a:headEnd/>
            <a:tailEnd/>
          </a:ln>
        </p:spPr>
      </p:pic>
      <p:pic>
        <p:nvPicPr>
          <p:cNvPr id="6158" name="Picture 15"/>
          <p:cNvPicPr>
            <a:picLocks noChangeArrowheads="1"/>
          </p:cNvPicPr>
          <p:nvPr/>
        </p:nvPicPr>
        <p:blipFill>
          <a:blip r:embed="rId15" cstate="print"/>
          <a:srcRect/>
          <a:stretch>
            <a:fillRect/>
          </a:stretch>
        </p:blipFill>
        <p:spPr bwMode="auto">
          <a:xfrm>
            <a:off x="330800" y="3826566"/>
            <a:ext cx="585787" cy="271462"/>
          </a:xfrm>
          <a:prstGeom prst="rect">
            <a:avLst/>
          </a:prstGeom>
          <a:noFill/>
          <a:ln w="12700">
            <a:noFill/>
            <a:miter lim="800000"/>
            <a:headEnd/>
            <a:tailEnd/>
          </a:ln>
        </p:spPr>
      </p:pic>
      <p:pic>
        <p:nvPicPr>
          <p:cNvPr id="6159" name="Picture 16"/>
          <p:cNvPicPr>
            <a:picLocks noChangeArrowheads="1"/>
          </p:cNvPicPr>
          <p:nvPr/>
        </p:nvPicPr>
        <p:blipFill>
          <a:blip r:embed="rId16" cstate="print"/>
          <a:stretch>
            <a:fillRect/>
          </a:stretch>
        </p:blipFill>
        <p:spPr bwMode="auto">
          <a:xfrm>
            <a:off x="330800" y="4308475"/>
            <a:ext cx="609600" cy="304800"/>
          </a:xfrm>
          <a:prstGeom prst="rect">
            <a:avLst/>
          </a:prstGeom>
          <a:noFill/>
          <a:ln w="12700">
            <a:noFill/>
            <a:miter lim="800000"/>
            <a:headEnd/>
            <a:tailEnd/>
          </a:ln>
        </p:spPr>
      </p:pic>
      <p:pic>
        <p:nvPicPr>
          <p:cNvPr id="6160" name="Picture 17"/>
          <p:cNvPicPr>
            <a:picLocks noChangeArrowheads="1"/>
          </p:cNvPicPr>
          <p:nvPr/>
        </p:nvPicPr>
        <p:blipFill>
          <a:blip r:embed="rId17" cstate="print"/>
          <a:srcRect/>
          <a:stretch>
            <a:fillRect/>
          </a:stretch>
        </p:blipFill>
        <p:spPr bwMode="auto">
          <a:xfrm>
            <a:off x="2526408" y="5198298"/>
            <a:ext cx="587375" cy="271462"/>
          </a:xfrm>
          <a:prstGeom prst="rect">
            <a:avLst/>
          </a:prstGeom>
          <a:noFill/>
          <a:ln w="12700">
            <a:noFill/>
            <a:miter lim="800000"/>
            <a:headEnd/>
            <a:tailEnd/>
          </a:ln>
        </p:spPr>
      </p:pic>
      <p:pic>
        <p:nvPicPr>
          <p:cNvPr id="6161" name="Picture 18"/>
          <p:cNvPicPr>
            <a:picLocks noChangeArrowheads="1"/>
          </p:cNvPicPr>
          <p:nvPr/>
        </p:nvPicPr>
        <p:blipFill>
          <a:blip r:embed="rId18" cstate="print"/>
          <a:srcRect/>
          <a:stretch>
            <a:fillRect/>
          </a:stretch>
        </p:blipFill>
        <p:spPr bwMode="auto">
          <a:xfrm>
            <a:off x="354613" y="5125573"/>
            <a:ext cx="585787" cy="273050"/>
          </a:xfrm>
          <a:prstGeom prst="rect">
            <a:avLst/>
          </a:prstGeom>
          <a:noFill/>
          <a:ln w="12700">
            <a:noFill/>
            <a:miter lim="800000"/>
            <a:headEnd/>
            <a:tailEnd/>
          </a:ln>
        </p:spPr>
      </p:pic>
      <p:pic>
        <p:nvPicPr>
          <p:cNvPr id="6162" name="Picture 19"/>
          <p:cNvPicPr>
            <a:picLocks noChangeArrowheads="1"/>
          </p:cNvPicPr>
          <p:nvPr/>
        </p:nvPicPr>
        <p:blipFill>
          <a:blip r:embed="rId19" cstate="print"/>
          <a:srcRect/>
          <a:stretch>
            <a:fillRect/>
          </a:stretch>
        </p:blipFill>
        <p:spPr bwMode="auto">
          <a:xfrm>
            <a:off x="4364910" y="5732463"/>
            <a:ext cx="585788" cy="273050"/>
          </a:xfrm>
          <a:prstGeom prst="rect">
            <a:avLst/>
          </a:prstGeom>
          <a:noFill/>
          <a:ln w="12700">
            <a:noFill/>
            <a:miter lim="800000"/>
            <a:headEnd/>
            <a:tailEnd/>
          </a:ln>
        </p:spPr>
      </p:pic>
      <p:pic>
        <p:nvPicPr>
          <p:cNvPr id="6163" name="Picture 20"/>
          <p:cNvPicPr>
            <a:picLocks noChangeArrowheads="1"/>
          </p:cNvPicPr>
          <p:nvPr/>
        </p:nvPicPr>
        <p:blipFill>
          <a:blip r:embed="rId20" cstate="print"/>
          <a:srcRect/>
          <a:stretch>
            <a:fillRect/>
          </a:stretch>
        </p:blipFill>
        <p:spPr bwMode="auto">
          <a:xfrm>
            <a:off x="4364910" y="6223000"/>
            <a:ext cx="585788" cy="273050"/>
          </a:xfrm>
          <a:prstGeom prst="rect">
            <a:avLst/>
          </a:prstGeom>
          <a:noFill/>
          <a:ln w="12700">
            <a:noFill/>
            <a:miter lim="800000"/>
            <a:headEnd/>
            <a:tailEnd/>
          </a:ln>
        </p:spPr>
      </p:pic>
      <p:pic>
        <p:nvPicPr>
          <p:cNvPr id="6164" name="Picture 21"/>
          <p:cNvPicPr>
            <a:picLocks noChangeArrowheads="1"/>
          </p:cNvPicPr>
          <p:nvPr/>
        </p:nvPicPr>
        <p:blipFill>
          <a:blip r:embed="rId21" cstate="print"/>
          <a:srcRect/>
          <a:stretch>
            <a:fillRect/>
          </a:stretch>
        </p:blipFill>
        <p:spPr bwMode="auto">
          <a:xfrm>
            <a:off x="4332199" y="1601788"/>
            <a:ext cx="587375" cy="273050"/>
          </a:xfrm>
          <a:prstGeom prst="rect">
            <a:avLst/>
          </a:prstGeom>
          <a:noFill/>
          <a:ln w="12700">
            <a:noFill/>
            <a:miter lim="800000"/>
            <a:headEnd/>
            <a:tailEnd/>
          </a:ln>
        </p:spPr>
      </p:pic>
      <p:pic>
        <p:nvPicPr>
          <p:cNvPr id="6165" name="Picture 22"/>
          <p:cNvPicPr>
            <a:picLocks noChangeArrowheads="1"/>
          </p:cNvPicPr>
          <p:nvPr/>
        </p:nvPicPr>
        <p:blipFill>
          <a:blip r:embed="rId22" cstate="print"/>
          <a:srcRect/>
          <a:stretch>
            <a:fillRect/>
          </a:stretch>
        </p:blipFill>
        <p:spPr bwMode="auto">
          <a:xfrm>
            <a:off x="297511" y="2514600"/>
            <a:ext cx="585787" cy="271463"/>
          </a:xfrm>
          <a:prstGeom prst="rect">
            <a:avLst/>
          </a:prstGeom>
          <a:noFill/>
          <a:ln w="12700">
            <a:noFill/>
            <a:miter lim="800000"/>
            <a:headEnd/>
            <a:tailEnd/>
          </a:ln>
        </p:spPr>
      </p:pic>
      <p:pic>
        <p:nvPicPr>
          <p:cNvPr id="6166" name="Picture 23"/>
          <p:cNvPicPr>
            <a:picLocks noChangeArrowheads="1"/>
          </p:cNvPicPr>
          <p:nvPr/>
        </p:nvPicPr>
        <p:blipFill>
          <a:blip r:embed="rId23" cstate="print"/>
          <a:srcRect/>
          <a:stretch>
            <a:fillRect/>
          </a:stretch>
        </p:blipFill>
        <p:spPr bwMode="auto">
          <a:xfrm>
            <a:off x="330800" y="2987675"/>
            <a:ext cx="585787" cy="273050"/>
          </a:xfrm>
          <a:prstGeom prst="rect">
            <a:avLst/>
          </a:prstGeom>
          <a:noFill/>
          <a:ln w="12700">
            <a:noFill/>
            <a:miter lim="800000"/>
            <a:headEnd/>
            <a:tailEnd/>
          </a:ln>
        </p:spPr>
      </p:pic>
      <p:pic>
        <p:nvPicPr>
          <p:cNvPr id="6167" name="Picture 24"/>
          <p:cNvPicPr>
            <a:picLocks noChangeArrowheads="1"/>
          </p:cNvPicPr>
          <p:nvPr/>
        </p:nvPicPr>
        <p:blipFill>
          <a:blip r:embed="rId24" cstate="print"/>
          <a:srcRect/>
          <a:stretch>
            <a:fillRect/>
          </a:stretch>
        </p:blipFill>
        <p:spPr bwMode="auto">
          <a:xfrm>
            <a:off x="330800" y="3415506"/>
            <a:ext cx="585787" cy="273050"/>
          </a:xfrm>
          <a:prstGeom prst="rect">
            <a:avLst/>
          </a:prstGeom>
          <a:noFill/>
          <a:ln w="12700">
            <a:noFill/>
            <a:miter lim="800000"/>
            <a:headEnd/>
            <a:tailEnd/>
          </a:ln>
        </p:spPr>
      </p:pic>
      <p:pic>
        <p:nvPicPr>
          <p:cNvPr id="6168" name="Picture 25"/>
          <p:cNvPicPr>
            <a:picLocks noChangeArrowheads="1"/>
          </p:cNvPicPr>
          <p:nvPr/>
        </p:nvPicPr>
        <p:blipFill>
          <a:blip r:embed="rId25" cstate="print"/>
          <a:srcRect/>
          <a:stretch>
            <a:fillRect/>
          </a:stretch>
        </p:blipFill>
        <p:spPr bwMode="auto">
          <a:xfrm>
            <a:off x="2488777" y="4324350"/>
            <a:ext cx="587375" cy="273050"/>
          </a:xfrm>
          <a:prstGeom prst="rect">
            <a:avLst/>
          </a:prstGeom>
          <a:noFill/>
          <a:ln w="12700">
            <a:noFill/>
            <a:miter lim="800000"/>
            <a:headEnd/>
            <a:tailEnd/>
          </a:ln>
        </p:spPr>
      </p:pic>
      <p:pic>
        <p:nvPicPr>
          <p:cNvPr id="6169" name="Picture 26"/>
          <p:cNvPicPr>
            <a:picLocks noChangeArrowheads="1"/>
          </p:cNvPicPr>
          <p:nvPr/>
        </p:nvPicPr>
        <p:blipFill>
          <a:blip r:embed="rId26" cstate="print"/>
          <a:srcRect/>
          <a:stretch>
            <a:fillRect/>
          </a:stretch>
        </p:blipFill>
        <p:spPr bwMode="auto">
          <a:xfrm>
            <a:off x="2542137" y="4787133"/>
            <a:ext cx="585788" cy="273050"/>
          </a:xfrm>
          <a:prstGeom prst="rect">
            <a:avLst/>
          </a:prstGeom>
          <a:noFill/>
          <a:ln w="12700">
            <a:noFill/>
            <a:miter lim="800000"/>
            <a:headEnd/>
            <a:tailEnd/>
          </a:ln>
        </p:spPr>
      </p:pic>
      <p:pic>
        <p:nvPicPr>
          <p:cNvPr id="6170" name="Picture 27"/>
          <p:cNvPicPr>
            <a:picLocks noChangeArrowheads="1"/>
          </p:cNvPicPr>
          <p:nvPr/>
        </p:nvPicPr>
        <p:blipFill>
          <a:blip r:embed="rId27" cstate="print"/>
          <a:srcRect/>
          <a:stretch>
            <a:fillRect/>
          </a:stretch>
        </p:blipFill>
        <p:spPr bwMode="auto">
          <a:xfrm>
            <a:off x="4323026" y="4365625"/>
            <a:ext cx="585788" cy="271463"/>
          </a:xfrm>
          <a:prstGeom prst="rect">
            <a:avLst/>
          </a:prstGeom>
          <a:noFill/>
          <a:ln w="12700">
            <a:noFill/>
            <a:miter lim="800000"/>
            <a:headEnd/>
            <a:tailEnd/>
          </a:ln>
        </p:spPr>
      </p:pic>
      <p:pic>
        <p:nvPicPr>
          <p:cNvPr id="6171" name="Picture 28"/>
          <p:cNvPicPr>
            <a:picLocks noChangeArrowheads="1"/>
          </p:cNvPicPr>
          <p:nvPr/>
        </p:nvPicPr>
        <p:blipFill>
          <a:blip r:embed="rId28" cstate="print"/>
          <a:srcRect/>
          <a:stretch>
            <a:fillRect/>
          </a:stretch>
        </p:blipFill>
        <p:spPr bwMode="auto">
          <a:xfrm>
            <a:off x="391319" y="5544620"/>
            <a:ext cx="585787" cy="273050"/>
          </a:xfrm>
          <a:prstGeom prst="rect">
            <a:avLst/>
          </a:prstGeom>
          <a:noFill/>
          <a:ln w="12700">
            <a:noFill/>
            <a:miter lim="800000"/>
            <a:headEnd/>
            <a:tailEnd/>
          </a:ln>
        </p:spPr>
      </p:pic>
      <p:pic>
        <p:nvPicPr>
          <p:cNvPr id="6172" name="Picture 29"/>
          <p:cNvPicPr>
            <a:picLocks noChangeArrowheads="1"/>
          </p:cNvPicPr>
          <p:nvPr/>
        </p:nvPicPr>
        <p:blipFill>
          <a:blip r:embed="rId29" cstate="print"/>
          <a:srcRect/>
          <a:stretch>
            <a:fillRect/>
          </a:stretch>
        </p:blipFill>
        <p:spPr bwMode="auto">
          <a:xfrm>
            <a:off x="391319" y="5930133"/>
            <a:ext cx="585787" cy="349250"/>
          </a:xfrm>
          <a:prstGeom prst="rect">
            <a:avLst/>
          </a:prstGeom>
          <a:noFill/>
          <a:ln w="12700">
            <a:noFill/>
            <a:miter lim="800000"/>
            <a:headEnd/>
            <a:tailEnd/>
          </a:ln>
        </p:spPr>
      </p:pic>
      <p:pic>
        <p:nvPicPr>
          <p:cNvPr id="6173" name="Picture 30"/>
          <p:cNvPicPr>
            <a:picLocks noChangeArrowheads="1"/>
          </p:cNvPicPr>
          <p:nvPr/>
        </p:nvPicPr>
        <p:blipFill>
          <a:blip r:embed="rId30" cstate="print"/>
          <a:srcRect/>
          <a:stretch>
            <a:fillRect/>
          </a:stretch>
        </p:blipFill>
        <p:spPr bwMode="auto">
          <a:xfrm>
            <a:off x="4323026" y="3961503"/>
            <a:ext cx="585788" cy="273050"/>
          </a:xfrm>
          <a:prstGeom prst="rect">
            <a:avLst/>
          </a:prstGeom>
          <a:noFill/>
          <a:ln w="12700">
            <a:noFill/>
            <a:miter lim="800000"/>
            <a:headEnd/>
            <a:tailEnd/>
          </a:ln>
        </p:spPr>
      </p:pic>
      <p:pic>
        <p:nvPicPr>
          <p:cNvPr id="6174" name="Picture 31"/>
          <p:cNvPicPr>
            <a:picLocks noChangeArrowheads="1"/>
          </p:cNvPicPr>
          <p:nvPr/>
        </p:nvPicPr>
        <p:blipFill>
          <a:blip r:embed="rId31" cstate="print"/>
          <a:srcRect/>
          <a:stretch>
            <a:fillRect/>
          </a:stretch>
        </p:blipFill>
        <p:spPr bwMode="auto">
          <a:xfrm>
            <a:off x="4338548" y="4850168"/>
            <a:ext cx="585788" cy="348129"/>
          </a:xfrm>
          <a:prstGeom prst="rect">
            <a:avLst/>
          </a:prstGeom>
          <a:noFill/>
          <a:ln w="12700">
            <a:solidFill>
              <a:srgbClr val="002060"/>
            </a:solidFill>
            <a:miter lim="800000"/>
            <a:headEnd/>
            <a:tailEnd/>
          </a:ln>
        </p:spPr>
      </p:pic>
      <p:sp>
        <p:nvSpPr>
          <p:cNvPr id="6175" name="Rectangle 32"/>
          <p:cNvSpPr>
            <a:spLocks noChangeArrowheads="1"/>
          </p:cNvSpPr>
          <p:nvPr/>
        </p:nvSpPr>
        <p:spPr bwMode="auto">
          <a:xfrm>
            <a:off x="3158006" y="2937199"/>
            <a:ext cx="939361"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Finland</a:t>
            </a:r>
          </a:p>
        </p:txBody>
      </p:sp>
      <p:sp>
        <p:nvSpPr>
          <p:cNvPr id="6176" name="Rectangle 33"/>
          <p:cNvSpPr>
            <a:spLocks noChangeArrowheads="1"/>
          </p:cNvSpPr>
          <p:nvPr/>
        </p:nvSpPr>
        <p:spPr bwMode="auto">
          <a:xfrm>
            <a:off x="1104870" y="2005568"/>
            <a:ext cx="990657"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Canada</a:t>
            </a:r>
          </a:p>
        </p:txBody>
      </p:sp>
      <p:sp>
        <p:nvSpPr>
          <p:cNvPr id="6177" name="Rectangle 34"/>
          <p:cNvSpPr>
            <a:spLocks noChangeArrowheads="1"/>
          </p:cNvSpPr>
          <p:nvPr/>
        </p:nvSpPr>
        <p:spPr bwMode="auto">
          <a:xfrm>
            <a:off x="1059656" y="1493044"/>
            <a:ext cx="1081087" cy="366712"/>
          </a:xfrm>
          <a:prstGeom prst="rect">
            <a:avLst/>
          </a:prstGeom>
          <a:noFill/>
          <a:ln w="12700">
            <a:noFill/>
            <a:miter lim="800000"/>
            <a:headEnd/>
            <a:tailEnd/>
          </a:ln>
        </p:spPr>
        <p:txBody>
          <a:bodyPr wrap="none" lIns="90488" tIns="44450" rIns="90488" bIns="44450">
            <a:spAutoFit/>
          </a:bodyPr>
          <a:lstStyle/>
          <a:p>
            <a:pPr eaLnBrk="0" hangingPunct="0"/>
            <a:r>
              <a:rPr lang="en-US" sz="1800" dirty="0">
                <a:solidFill>
                  <a:srgbClr val="002060"/>
                </a:solidFill>
                <a:latin typeface="Arial" pitchFamily="34" charset="0"/>
              </a:rPr>
              <a:t>Australia</a:t>
            </a:r>
          </a:p>
        </p:txBody>
      </p:sp>
      <p:sp>
        <p:nvSpPr>
          <p:cNvPr id="6178" name="Rectangle 35"/>
          <p:cNvSpPr>
            <a:spLocks noChangeArrowheads="1"/>
          </p:cNvSpPr>
          <p:nvPr/>
        </p:nvSpPr>
        <p:spPr bwMode="auto">
          <a:xfrm>
            <a:off x="3182360" y="3371170"/>
            <a:ext cx="939361"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Greece</a:t>
            </a:r>
          </a:p>
        </p:txBody>
      </p:sp>
      <p:sp>
        <p:nvSpPr>
          <p:cNvPr id="6179" name="Rectangle 36"/>
          <p:cNvSpPr>
            <a:spLocks noChangeArrowheads="1"/>
          </p:cNvSpPr>
          <p:nvPr/>
        </p:nvSpPr>
        <p:spPr bwMode="auto">
          <a:xfrm>
            <a:off x="3233656" y="3795346"/>
            <a:ext cx="888065"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Ireland</a:t>
            </a:r>
          </a:p>
        </p:txBody>
      </p:sp>
      <p:sp>
        <p:nvSpPr>
          <p:cNvPr id="6180" name="Rectangle 37"/>
          <p:cNvSpPr>
            <a:spLocks noChangeArrowheads="1"/>
          </p:cNvSpPr>
          <p:nvPr/>
        </p:nvSpPr>
        <p:spPr bwMode="auto">
          <a:xfrm>
            <a:off x="5194749" y="3941708"/>
            <a:ext cx="798296"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Korea</a:t>
            </a:r>
          </a:p>
        </p:txBody>
      </p:sp>
      <p:sp>
        <p:nvSpPr>
          <p:cNvPr id="6181" name="Rectangle 38"/>
          <p:cNvSpPr>
            <a:spLocks noChangeArrowheads="1"/>
          </p:cNvSpPr>
          <p:nvPr/>
        </p:nvSpPr>
        <p:spPr bwMode="auto">
          <a:xfrm>
            <a:off x="1115463" y="4693416"/>
            <a:ext cx="1426674"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Netherlands</a:t>
            </a:r>
          </a:p>
        </p:txBody>
      </p:sp>
      <p:sp>
        <p:nvSpPr>
          <p:cNvPr id="6182" name="Rectangle 39"/>
          <p:cNvSpPr>
            <a:spLocks noChangeArrowheads="1"/>
          </p:cNvSpPr>
          <p:nvPr/>
        </p:nvSpPr>
        <p:spPr bwMode="auto">
          <a:xfrm>
            <a:off x="5214701" y="4856269"/>
            <a:ext cx="900889"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Poland</a:t>
            </a:r>
          </a:p>
        </p:txBody>
      </p:sp>
      <p:sp>
        <p:nvSpPr>
          <p:cNvPr id="6183" name="Rectangle 40"/>
          <p:cNvSpPr>
            <a:spLocks noChangeArrowheads="1"/>
          </p:cNvSpPr>
          <p:nvPr/>
        </p:nvSpPr>
        <p:spPr bwMode="auto">
          <a:xfrm>
            <a:off x="3195185" y="6078538"/>
            <a:ext cx="1016305"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Sweden</a:t>
            </a:r>
          </a:p>
        </p:txBody>
      </p:sp>
      <p:sp>
        <p:nvSpPr>
          <p:cNvPr id="6184" name="Rectangle 41"/>
          <p:cNvSpPr>
            <a:spLocks noChangeArrowheads="1"/>
          </p:cNvSpPr>
          <p:nvPr/>
        </p:nvSpPr>
        <p:spPr bwMode="auto">
          <a:xfrm>
            <a:off x="3285559" y="6465305"/>
            <a:ext cx="503344"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UK</a:t>
            </a:r>
          </a:p>
        </p:txBody>
      </p:sp>
      <p:sp>
        <p:nvSpPr>
          <p:cNvPr id="6185" name="Rectangle 42"/>
          <p:cNvSpPr>
            <a:spLocks noChangeArrowheads="1"/>
          </p:cNvSpPr>
          <p:nvPr/>
        </p:nvSpPr>
        <p:spPr bwMode="auto">
          <a:xfrm>
            <a:off x="3158006" y="1554929"/>
            <a:ext cx="900889" cy="366767"/>
          </a:xfrm>
          <a:prstGeom prst="rect">
            <a:avLst/>
          </a:prstGeom>
          <a:noFill/>
          <a:ln w="12700">
            <a:noFill/>
            <a:miter lim="800000"/>
            <a:headEnd/>
            <a:tailEnd/>
          </a:ln>
        </p:spPr>
        <p:txBody>
          <a:bodyPr wrap="square" lIns="90488" tIns="44450" rIns="90488" bIns="44450">
            <a:spAutoFit/>
          </a:bodyPr>
          <a:lstStyle/>
          <a:p>
            <a:pPr eaLnBrk="0" hangingPunct="0"/>
            <a:r>
              <a:rPr lang="en-US" dirty="0">
                <a:solidFill>
                  <a:srgbClr val="002060"/>
                </a:solidFill>
                <a:latin typeface="Arial" pitchFamily="34" charset="0"/>
              </a:rPr>
              <a:t>Austria</a:t>
            </a:r>
          </a:p>
        </p:txBody>
      </p:sp>
      <p:sp>
        <p:nvSpPr>
          <p:cNvPr id="6186" name="Rectangle 43"/>
          <p:cNvSpPr>
            <a:spLocks noChangeArrowheads="1"/>
          </p:cNvSpPr>
          <p:nvPr/>
        </p:nvSpPr>
        <p:spPr bwMode="auto">
          <a:xfrm>
            <a:off x="3157617" y="2033286"/>
            <a:ext cx="1500187" cy="477567"/>
          </a:xfrm>
          <a:prstGeom prst="rect">
            <a:avLst/>
          </a:prstGeom>
          <a:noFill/>
          <a:ln w="12700">
            <a:noFill/>
            <a:miter lim="800000"/>
            <a:headEnd/>
            <a:tailEnd/>
          </a:ln>
        </p:spPr>
        <p:txBody>
          <a:bodyPr wrap="square" lIns="90488" tIns="44450" rIns="90488" bIns="44450">
            <a:spAutoFit/>
          </a:bodyPr>
          <a:lstStyle/>
          <a:p>
            <a:pPr eaLnBrk="0" hangingPunct="0">
              <a:lnSpc>
                <a:spcPct val="70000"/>
              </a:lnSpc>
            </a:pPr>
            <a:r>
              <a:rPr lang="en-US" dirty="0">
                <a:solidFill>
                  <a:srgbClr val="002060"/>
                </a:solidFill>
                <a:latin typeface="Arial" pitchFamily="34" charset="0"/>
              </a:rPr>
              <a:t>Czech</a:t>
            </a:r>
          </a:p>
          <a:p>
            <a:pPr eaLnBrk="0" hangingPunct="0">
              <a:lnSpc>
                <a:spcPct val="70000"/>
              </a:lnSpc>
            </a:pPr>
            <a:r>
              <a:rPr lang="en-US" dirty="0">
                <a:solidFill>
                  <a:srgbClr val="002060"/>
                </a:solidFill>
                <a:latin typeface="Arial" pitchFamily="34" charset="0"/>
              </a:rPr>
              <a:t>Republic</a:t>
            </a:r>
          </a:p>
        </p:txBody>
      </p:sp>
      <p:sp>
        <p:nvSpPr>
          <p:cNvPr id="6187" name="Rectangle 44"/>
          <p:cNvSpPr>
            <a:spLocks noChangeArrowheads="1"/>
          </p:cNvSpPr>
          <p:nvPr/>
        </p:nvSpPr>
        <p:spPr bwMode="auto">
          <a:xfrm>
            <a:off x="5140566" y="2670879"/>
            <a:ext cx="1214437" cy="366767"/>
          </a:xfrm>
          <a:prstGeom prst="rect">
            <a:avLst/>
          </a:prstGeom>
          <a:noFill/>
          <a:ln w="12700">
            <a:noFill/>
            <a:miter lim="800000"/>
            <a:headEnd/>
            <a:tailEnd/>
          </a:ln>
        </p:spPr>
        <p:txBody>
          <a:bodyPr lIns="90488" tIns="44450" rIns="90488" bIns="44450">
            <a:spAutoFit/>
          </a:bodyPr>
          <a:lstStyle/>
          <a:p>
            <a:pPr eaLnBrk="0" hangingPunct="0"/>
            <a:r>
              <a:rPr lang="en-US" dirty="0">
                <a:solidFill>
                  <a:srgbClr val="002060"/>
                </a:solidFill>
                <a:latin typeface="Arial" pitchFamily="34" charset="0"/>
              </a:rPr>
              <a:t>France</a:t>
            </a:r>
          </a:p>
        </p:txBody>
      </p:sp>
      <p:sp>
        <p:nvSpPr>
          <p:cNvPr id="6188" name="Rectangle 45"/>
          <p:cNvSpPr>
            <a:spLocks noChangeArrowheads="1"/>
          </p:cNvSpPr>
          <p:nvPr/>
        </p:nvSpPr>
        <p:spPr bwMode="auto">
          <a:xfrm>
            <a:off x="5170698" y="3088695"/>
            <a:ext cx="1054777"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Hungary</a:t>
            </a:r>
          </a:p>
        </p:txBody>
      </p:sp>
      <p:sp>
        <p:nvSpPr>
          <p:cNvPr id="6189" name="Rectangle 46"/>
          <p:cNvSpPr>
            <a:spLocks noChangeArrowheads="1"/>
          </p:cNvSpPr>
          <p:nvPr/>
        </p:nvSpPr>
        <p:spPr bwMode="auto">
          <a:xfrm>
            <a:off x="1166880" y="3778913"/>
            <a:ext cx="605936"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Italy</a:t>
            </a:r>
          </a:p>
        </p:txBody>
      </p:sp>
      <p:sp>
        <p:nvSpPr>
          <p:cNvPr id="6190" name="Rectangle 47"/>
          <p:cNvSpPr>
            <a:spLocks noChangeArrowheads="1"/>
          </p:cNvSpPr>
          <p:nvPr/>
        </p:nvSpPr>
        <p:spPr bwMode="auto">
          <a:xfrm>
            <a:off x="963323" y="4246508"/>
            <a:ext cx="1465146"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Luxembourg</a:t>
            </a:r>
          </a:p>
        </p:txBody>
      </p:sp>
      <p:sp>
        <p:nvSpPr>
          <p:cNvPr id="6191" name="Rectangle 48"/>
          <p:cNvSpPr>
            <a:spLocks noChangeArrowheads="1"/>
          </p:cNvSpPr>
          <p:nvPr/>
        </p:nvSpPr>
        <p:spPr bwMode="auto">
          <a:xfrm>
            <a:off x="3197957" y="5198298"/>
            <a:ext cx="490520" cy="366767"/>
          </a:xfrm>
          <a:prstGeom prst="rect">
            <a:avLst/>
          </a:prstGeom>
          <a:noFill/>
          <a:ln w="12700">
            <a:noFill/>
            <a:miter lim="800000"/>
            <a:headEnd/>
            <a:tailEnd/>
          </a:ln>
        </p:spPr>
        <p:txBody>
          <a:bodyPr wrap="none" lIns="90488" tIns="44450" rIns="90488" bIns="44450">
            <a:spAutoFit/>
          </a:bodyPr>
          <a:lstStyle/>
          <a:p>
            <a:pPr eaLnBrk="0" hangingPunct="0"/>
            <a:r>
              <a:rPr lang="en-US" dirty="0" smtClean="0">
                <a:solidFill>
                  <a:srgbClr val="002060"/>
                </a:solidFill>
                <a:latin typeface="Arial" pitchFamily="34" charset="0"/>
              </a:rPr>
              <a:t>NZ</a:t>
            </a:r>
            <a:endParaRPr lang="en-US" dirty="0">
              <a:solidFill>
                <a:srgbClr val="002060"/>
              </a:solidFill>
              <a:latin typeface="Arial" pitchFamily="34" charset="0"/>
            </a:endParaRPr>
          </a:p>
        </p:txBody>
      </p:sp>
      <p:sp>
        <p:nvSpPr>
          <p:cNvPr id="6192" name="Rectangle 49"/>
          <p:cNvSpPr>
            <a:spLocks noChangeArrowheads="1"/>
          </p:cNvSpPr>
          <p:nvPr/>
        </p:nvSpPr>
        <p:spPr bwMode="auto">
          <a:xfrm>
            <a:off x="1115463" y="5098813"/>
            <a:ext cx="1041953"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Portugal</a:t>
            </a:r>
          </a:p>
        </p:txBody>
      </p:sp>
      <p:sp>
        <p:nvSpPr>
          <p:cNvPr id="6193" name="Rectangle 50"/>
          <p:cNvSpPr>
            <a:spLocks noChangeArrowheads="1"/>
          </p:cNvSpPr>
          <p:nvPr/>
        </p:nvSpPr>
        <p:spPr bwMode="auto">
          <a:xfrm>
            <a:off x="5140566" y="5752203"/>
            <a:ext cx="1375378"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Switzerland</a:t>
            </a:r>
          </a:p>
        </p:txBody>
      </p:sp>
      <p:sp>
        <p:nvSpPr>
          <p:cNvPr id="6194" name="Rectangle 51"/>
          <p:cNvSpPr>
            <a:spLocks noChangeArrowheads="1"/>
          </p:cNvSpPr>
          <p:nvPr/>
        </p:nvSpPr>
        <p:spPr bwMode="auto">
          <a:xfrm>
            <a:off x="5210415" y="6165850"/>
            <a:ext cx="1074738" cy="366767"/>
          </a:xfrm>
          <a:prstGeom prst="rect">
            <a:avLst/>
          </a:prstGeom>
          <a:noFill/>
          <a:ln w="12700">
            <a:noFill/>
            <a:miter lim="800000"/>
            <a:headEnd/>
            <a:tailEnd/>
          </a:ln>
        </p:spPr>
        <p:txBody>
          <a:bodyPr lIns="90488" tIns="44450" rIns="90488" bIns="44450">
            <a:spAutoFit/>
          </a:bodyPr>
          <a:lstStyle/>
          <a:p>
            <a:pPr eaLnBrk="0" hangingPunct="0"/>
            <a:r>
              <a:rPr lang="en-US" dirty="0">
                <a:solidFill>
                  <a:srgbClr val="002060"/>
                </a:solidFill>
                <a:latin typeface="Arial" pitchFamily="34" charset="0"/>
              </a:rPr>
              <a:t>US</a:t>
            </a:r>
          </a:p>
        </p:txBody>
      </p:sp>
      <p:sp>
        <p:nvSpPr>
          <p:cNvPr id="6195" name="Rectangle 52"/>
          <p:cNvSpPr>
            <a:spLocks noChangeArrowheads="1"/>
          </p:cNvSpPr>
          <p:nvPr/>
        </p:nvSpPr>
        <p:spPr bwMode="auto">
          <a:xfrm>
            <a:off x="5128338" y="1601788"/>
            <a:ext cx="1016305"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Belgium</a:t>
            </a:r>
          </a:p>
        </p:txBody>
      </p:sp>
      <p:sp>
        <p:nvSpPr>
          <p:cNvPr id="6196" name="Rectangle 53"/>
          <p:cNvSpPr>
            <a:spLocks noChangeArrowheads="1"/>
          </p:cNvSpPr>
          <p:nvPr/>
        </p:nvSpPr>
        <p:spPr bwMode="auto">
          <a:xfrm>
            <a:off x="1136448" y="2466947"/>
            <a:ext cx="1118897"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Denmark</a:t>
            </a:r>
          </a:p>
        </p:txBody>
      </p:sp>
      <p:sp>
        <p:nvSpPr>
          <p:cNvPr id="6197" name="Rectangle 54"/>
          <p:cNvSpPr>
            <a:spLocks noChangeArrowheads="1"/>
          </p:cNvSpPr>
          <p:nvPr/>
        </p:nvSpPr>
        <p:spPr bwMode="auto">
          <a:xfrm>
            <a:off x="1104870" y="2906658"/>
            <a:ext cx="1131721"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Germany</a:t>
            </a:r>
          </a:p>
        </p:txBody>
      </p:sp>
      <p:sp>
        <p:nvSpPr>
          <p:cNvPr id="6198" name="Rectangle 55"/>
          <p:cNvSpPr>
            <a:spLocks noChangeArrowheads="1"/>
          </p:cNvSpPr>
          <p:nvPr/>
        </p:nvSpPr>
        <p:spPr bwMode="auto">
          <a:xfrm>
            <a:off x="1135555" y="3368647"/>
            <a:ext cx="926537"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Iceland</a:t>
            </a:r>
          </a:p>
        </p:txBody>
      </p:sp>
      <p:sp>
        <p:nvSpPr>
          <p:cNvPr id="6199" name="Rectangle 56"/>
          <p:cNvSpPr>
            <a:spLocks noChangeArrowheads="1"/>
          </p:cNvSpPr>
          <p:nvPr/>
        </p:nvSpPr>
        <p:spPr bwMode="auto">
          <a:xfrm>
            <a:off x="3222126" y="4280915"/>
            <a:ext cx="811120"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Japan</a:t>
            </a:r>
          </a:p>
        </p:txBody>
      </p:sp>
      <p:sp>
        <p:nvSpPr>
          <p:cNvPr id="6200" name="Rectangle 57"/>
          <p:cNvSpPr>
            <a:spLocks noChangeArrowheads="1"/>
          </p:cNvSpPr>
          <p:nvPr/>
        </p:nvSpPr>
        <p:spPr bwMode="auto">
          <a:xfrm>
            <a:off x="3282399" y="4791021"/>
            <a:ext cx="931863" cy="366767"/>
          </a:xfrm>
          <a:prstGeom prst="rect">
            <a:avLst/>
          </a:prstGeom>
          <a:noFill/>
          <a:ln w="12700">
            <a:noFill/>
            <a:miter lim="800000"/>
            <a:headEnd/>
            <a:tailEnd/>
          </a:ln>
        </p:spPr>
        <p:txBody>
          <a:bodyPr wrap="square" lIns="90488" tIns="44450" rIns="90488" bIns="44450">
            <a:spAutoFit/>
          </a:bodyPr>
          <a:lstStyle/>
          <a:p>
            <a:pPr eaLnBrk="0" hangingPunct="0"/>
            <a:r>
              <a:rPr lang="en-US" dirty="0">
                <a:solidFill>
                  <a:srgbClr val="002060"/>
                </a:solidFill>
                <a:latin typeface="Arial" pitchFamily="34" charset="0"/>
              </a:rPr>
              <a:t>Mexico</a:t>
            </a:r>
          </a:p>
        </p:txBody>
      </p:sp>
      <p:sp>
        <p:nvSpPr>
          <p:cNvPr id="6201" name="Rectangle 58"/>
          <p:cNvSpPr>
            <a:spLocks noChangeArrowheads="1"/>
          </p:cNvSpPr>
          <p:nvPr/>
        </p:nvSpPr>
        <p:spPr bwMode="auto">
          <a:xfrm>
            <a:off x="5220397" y="4365625"/>
            <a:ext cx="1285875" cy="366767"/>
          </a:xfrm>
          <a:prstGeom prst="rect">
            <a:avLst/>
          </a:prstGeom>
          <a:noFill/>
          <a:ln w="12700">
            <a:noFill/>
            <a:miter lim="800000"/>
            <a:headEnd/>
            <a:tailEnd/>
          </a:ln>
        </p:spPr>
        <p:txBody>
          <a:bodyPr lIns="90488" tIns="44450" rIns="90488" bIns="44450">
            <a:spAutoFit/>
          </a:bodyPr>
          <a:lstStyle/>
          <a:p>
            <a:pPr eaLnBrk="0" hangingPunct="0"/>
            <a:r>
              <a:rPr lang="en-US" dirty="0">
                <a:solidFill>
                  <a:srgbClr val="002060"/>
                </a:solidFill>
                <a:latin typeface="Arial" pitchFamily="34" charset="0"/>
              </a:rPr>
              <a:t>Norway</a:t>
            </a:r>
          </a:p>
        </p:txBody>
      </p:sp>
      <p:sp>
        <p:nvSpPr>
          <p:cNvPr id="6202" name="Rectangle 59"/>
          <p:cNvSpPr>
            <a:spLocks noChangeArrowheads="1"/>
          </p:cNvSpPr>
          <p:nvPr/>
        </p:nvSpPr>
        <p:spPr bwMode="auto">
          <a:xfrm>
            <a:off x="1194319" y="5915608"/>
            <a:ext cx="1018234" cy="366767"/>
          </a:xfrm>
          <a:prstGeom prst="rect">
            <a:avLst/>
          </a:prstGeom>
          <a:noFill/>
          <a:ln w="12700">
            <a:noFill/>
            <a:miter lim="800000"/>
            <a:headEnd/>
            <a:tailEnd/>
          </a:ln>
        </p:spPr>
        <p:txBody>
          <a:bodyPr wrap="square" lIns="90488" tIns="44450" rIns="90488" bIns="44450">
            <a:spAutoFit/>
          </a:bodyPr>
          <a:lstStyle/>
          <a:p>
            <a:pPr eaLnBrk="0" hangingPunct="0"/>
            <a:r>
              <a:rPr lang="en-US" dirty="0">
                <a:solidFill>
                  <a:srgbClr val="002060"/>
                </a:solidFill>
                <a:latin typeface="Arial" pitchFamily="34" charset="0"/>
              </a:rPr>
              <a:t>Turkey</a:t>
            </a:r>
          </a:p>
        </p:txBody>
      </p:sp>
      <p:sp>
        <p:nvSpPr>
          <p:cNvPr id="6203" name="Rectangle 60"/>
          <p:cNvSpPr>
            <a:spLocks noChangeArrowheads="1"/>
          </p:cNvSpPr>
          <p:nvPr/>
        </p:nvSpPr>
        <p:spPr bwMode="auto">
          <a:xfrm>
            <a:off x="1178929" y="5510158"/>
            <a:ext cx="839787" cy="366767"/>
          </a:xfrm>
          <a:prstGeom prst="rect">
            <a:avLst/>
          </a:prstGeom>
          <a:noFill/>
          <a:ln w="12700">
            <a:noFill/>
            <a:miter lim="800000"/>
            <a:headEnd/>
            <a:tailEnd/>
          </a:ln>
        </p:spPr>
        <p:txBody>
          <a:bodyPr lIns="90488" tIns="44450" rIns="90488" bIns="44450">
            <a:spAutoFit/>
          </a:bodyPr>
          <a:lstStyle/>
          <a:p>
            <a:pPr eaLnBrk="0" hangingPunct="0"/>
            <a:r>
              <a:rPr lang="en-US" dirty="0">
                <a:solidFill>
                  <a:srgbClr val="002060"/>
                </a:solidFill>
                <a:latin typeface="Arial" pitchFamily="34" charset="0"/>
              </a:rPr>
              <a:t>Spain</a:t>
            </a:r>
          </a:p>
        </p:txBody>
      </p:sp>
      <p:sp>
        <p:nvSpPr>
          <p:cNvPr id="6204" name="Rectangle 61"/>
          <p:cNvSpPr>
            <a:spLocks noChangeArrowheads="1"/>
          </p:cNvSpPr>
          <p:nvPr/>
        </p:nvSpPr>
        <p:spPr bwMode="auto">
          <a:xfrm>
            <a:off x="3180026" y="5640442"/>
            <a:ext cx="1428750" cy="481670"/>
          </a:xfrm>
          <a:prstGeom prst="rect">
            <a:avLst/>
          </a:prstGeom>
          <a:noFill/>
          <a:ln w="12700">
            <a:noFill/>
            <a:miter lim="800000"/>
            <a:headEnd/>
            <a:tailEnd/>
          </a:ln>
        </p:spPr>
        <p:txBody>
          <a:bodyPr lIns="90488" tIns="44450" rIns="90488" bIns="44450">
            <a:spAutoFit/>
          </a:bodyPr>
          <a:lstStyle/>
          <a:p>
            <a:pPr eaLnBrk="0" hangingPunct="0">
              <a:lnSpc>
                <a:spcPct val="70000"/>
              </a:lnSpc>
            </a:pPr>
            <a:r>
              <a:rPr lang="en-US" dirty="0">
                <a:solidFill>
                  <a:srgbClr val="002060"/>
                </a:solidFill>
                <a:latin typeface="Arial" pitchFamily="34" charset="0"/>
              </a:rPr>
              <a:t>Slovak </a:t>
            </a:r>
            <a:br>
              <a:rPr lang="en-US" dirty="0">
                <a:solidFill>
                  <a:srgbClr val="002060"/>
                </a:solidFill>
                <a:latin typeface="Arial" pitchFamily="34" charset="0"/>
              </a:rPr>
            </a:br>
            <a:r>
              <a:rPr lang="en-US" dirty="0">
                <a:solidFill>
                  <a:srgbClr val="002060"/>
                </a:solidFill>
                <a:latin typeface="Arial" pitchFamily="34" charset="0"/>
              </a:rPr>
              <a:t>Republic</a:t>
            </a:r>
          </a:p>
        </p:txBody>
      </p:sp>
      <p:pic>
        <p:nvPicPr>
          <p:cNvPr id="6205" name="Picture 62" descr="slovak_repc"/>
          <p:cNvPicPr>
            <a:picLocks noChangeAspect="1" noChangeArrowheads="1"/>
          </p:cNvPicPr>
          <p:nvPr/>
        </p:nvPicPr>
        <p:blipFill>
          <a:blip r:embed="rId32" cstate="print"/>
          <a:srcRect/>
          <a:stretch>
            <a:fillRect/>
          </a:stretch>
        </p:blipFill>
        <p:spPr bwMode="auto">
          <a:xfrm>
            <a:off x="2521500" y="5660950"/>
            <a:ext cx="606425" cy="274637"/>
          </a:xfrm>
          <a:prstGeom prst="rect">
            <a:avLst/>
          </a:prstGeom>
          <a:noFill/>
          <a:ln w="9525">
            <a:solidFill>
              <a:srgbClr val="002060"/>
            </a:solidFill>
            <a:miter lim="800000"/>
            <a:headEnd/>
            <a:tailEnd/>
          </a:ln>
        </p:spPr>
      </p:pic>
      <p:sp>
        <p:nvSpPr>
          <p:cNvPr id="65" name="Title 1"/>
          <p:cNvSpPr txBox="1">
            <a:spLocks/>
          </p:cNvSpPr>
          <p:nvPr/>
        </p:nvSpPr>
        <p:spPr>
          <a:xfrm>
            <a:off x="1703436" y="188912"/>
            <a:ext cx="4044348" cy="1182687"/>
          </a:xfrm>
          <a:prstGeom prst="rect">
            <a:avLst/>
          </a:prstGeom>
        </p:spPr>
        <p:txBody>
          <a:bodyPr/>
          <a:lstStyle/>
          <a:p>
            <a:pPr>
              <a:spcBef>
                <a:spcPct val="0"/>
              </a:spcBef>
              <a:defRPr/>
            </a:pPr>
            <a:r>
              <a:rPr lang="en-GB" sz="2800" b="1" kern="0" dirty="0">
                <a:solidFill>
                  <a:schemeClr val="bg1"/>
                </a:solidFill>
                <a:latin typeface="+mj-lt"/>
                <a:ea typeface="+mj-ea"/>
                <a:cs typeface="+mj-cs"/>
              </a:rPr>
              <a:t>     </a:t>
            </a:r>
            <a:r>
              <a:rPr lang="en-GB" sz="4800" b="1" i="1" dirty="0" smtClean="0">
                <a:solidFill>
                  <a:srgbClr val="FF9900"/>
                </a:solidFill>
                <a:latin typeface="+mj-lt"/>
                <a:ea typeface="+mj-ea"/>
                <a:cs typeface="+mj-cs"/>
              </a:rPr>
              <a:t>OECD</a:t>
            </a:r>
            <a:endParaRPr lang="en-US" sz="4800" b="1" i="1" dirty="0">
              <a:solidFill>
                <a:srgbClr val="FF9900"/>
              </a:solidFill>
              <a:latin typeface="+mj-lt"/>
              <a:ea typeface="+mj-ea"/>
              <a:cs typeface="+mj-cs"/>
            </a:endParaRPr>
          </a:p>
        </p:txBody>
      </p:sp>
      <p:pic>
        <p:nvPicPr>
          <p:cNvPr id="6208" name="Picture 3" descr="C:\Documents and Settings\kim_b\Local Settings\Temporary Internet Files\Content.IE5\IYY353TV\MP900362642[1].jpg"/>
          <p:cNvPicPr>
            <a:picLocks noChangeAspect="1" noChangeArrowheads="1"/>
          </p:cNvPicPr>
          <p:nvPr/>
        </p:nvPicPr>
        <p:blipFill>
          <a:blip r:embed="rId33" cstate="print"/>
          <a:srcRect/>
          <a:stretch>
            <a:fillRect/>
          </a:stretch>
        </p:blipFill>
        <p:spPr bwMode="auto">
          <a:xfrm>
            <a:off x="4323026" y="2145069"/>
            <a:ext cx="571500" cy="254000"/>
          </a:xfrm>
          <a:prstGeom prst="rect">
            <a:avLst/>
          </a:prstGeom>
          <a:noFill/>
          <a:ln w="9525">
            <a:solidFill>
              <a:srgbClr val="002060"/>
            </a:solidFill>
            <a:miter lim="800000"/>
            <a:headEnd/>
            <a:tailEnd/>
          </a:ln>
        </p:spPr>
      </p:pic>
      <p:sp>
        <p:nvSpPr>
          <p:cNvPr id="6209" name="Rectangle 52"/>
          <p:cNvSpPr>
            <a:spLocks noChangeArrowheads="1"/>
          </p:cNvSpPr>
          <p:nvPr/>
        </p:nvSpPr>
        <p:spPr bwMode="auto">
          <a:xfrm>
            <a:off x="5137174" y="2137574"/>
            <a:ext cx="708528"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Chile</a:t>
            </a:r>
          </a:p>
        </p:txBody>
      </p:sp>
      <p:pic>
        <p:nvPicPr>
          <p:cNvPr id="6210" name="Picture 68" descr="ISRA0001.gif"/>
          <p:cNvPicPr>
            <a:picLocks noChangeAspect="1"/>
          </p:cNvPicPr>
          <p:nvPr/>
        </p:nvPicPr>
        <p:blipFill>
          <a:blip r:embed="rId34" cstate="print"/>
          <a:srcRect/>
          <a:stretch>
            <a:fillRect/>
          </a:stretch>
        </p:blipFill>
        <p:spPr bwMode="auto">
          <a:xfrm>
            <a:off x="4338548" y="3460750"/>
            <a:ext cx="576263" cy="328613"/>
          </a:xfrm>
          <a:prstGeom prst="rect">
            <a:avLst/>
          </a:prstGeom>
          <a:noFill/>
          <a:ln w="9525">
            <a:noFill/>
            <a:miter lim="800000"/>
            <a:headEnd/>
            <a:tailEnd/>
          </a:ln>
        </p:spPr>
      </p:pic>
      <p:sp>
        <p:nvSpPr>
          <p:cNvPr id="6211" name="Rectangle 45"/>
          <p:cNvSpPr>
            <a:spLocks noChangeArrowheads="1"/>
          </p:cNvSpPr>
          <p:nvPr/>
        </p:nvSpPr>
        <p:spPr bwMode="auto">
          <a:xfrm>
            <a:off x="5220397" y="3429508"/>
            <a:ext cx="747000" cy="366767"/>
          </a:xfrm>
          <a:prstGeom prst="rect">
            <a:avLst/>
          </a:prstGeom>
          <a:noFill/>
          <a:ln w="12700">
            <a:noFill/>
            <a:miter lim="800000"/>
            <a:headEnd/>
            <a:tailEnd/>
          </a:ln>
        </p:spPr>
        <p:txBody>
          <a:bodyPr wrap="none" lIns="90488" tIns="44450" rIns="90488" bIns="44450">
            <a:spAutoFit/>
          </a:bodyPr>
          <a:lstStyle/>
          <a:p>
            <a:pPr eaLnBrk="0" hangingPunct="0"/>
            <a:r>
              <a:rPr lang="en-US" dirty="0">
                <a:solidFill>
                  <a:srgbClr val="002060"/>
                </a:solidFill>
                <a:latin typeface="Arial" pitchFamily="34" charset="0"/>
              </a:rPr>
              <a:t>Israel</a:t>
            </a:r>
          </a:p>
        </p:txBody>
      </p:sp>
      <p:pic>
        <p:nvPicPr>
          <p:cNvPr id="6212" name="Picture 70" descr="SLVA0001.gif"/>
          <p:cNvPicPr>
            <a:picLocks noChangeAspect="1"/>
          </p:cNvPicPr>
          <p:nvPr/>
        </p:nvPicPr>
        <p:blipFill>
          <a:blip r:embed="rId35" cstate="print"/>
          <a:srcRect/>
          <a:stretch>
            <a:fillRect/>
          </a:stretch>
        </p:blipFill>
        <p:spPr bwMode="auto">
          <a:xfrm>
            <a:off x="4338548" y="5262098"/>
            <a:ext cx="558800" cy="288925"/>
          </a:xfrm>
          <a:prstGeom prst="rect">
            <a:avLst/>
          </a:prstGeom>
          <a:noFill/>
          <a:ln w="9525">
            <a:noFill/>
            <a:miter lim="800000"/>
            <a:headEnd/>
            <a:tailEnd/>
          </a:ln>
        </p:spPr>
      </p:pic>
      <p:sp>
        <p:nvSpPr>
          <p:cNvPr id="6213" name="Rectangle 39"/>
          <p:cNvSpPr>
            <a:spLocks noChangeArrowheads="1"/>
          </p:cNvSpPr>
          <p:nvPr/>
        </p:nvSpPr>
        <p:spPr bwMode="auto">
          <a:xfrm>
            <a:off x="5170698" y="5262098"/>
            <a:ext cx="1246188" cy="366767"/>
          </a:xfrm>
          <a:prstGeom prst="rect">
            <a:avLst/>
          </a:prstGeom>
          <a:noFill/>
          <a:ln w="12700">
            <a:noFill/>
            <a:miter lim="800000"/>
            <a:headEnd/>
            <a:tailEnd/>
          </a:ln>
        </p:spPr>
        <p:txBody>
          <a:bodyPr wrap="square" lIns="90488" tIns="44450" rIns="90488" bIns="44450">
            <a:spAutoFit/>
          </a:bodyPr>
          <a:lstStyle/>
          <a:p>
            <a:pPr eaLnBrk="0" hangingPunct="0"/>
            <a:r>
              <a:rPr lang="en-US" dirty="0">
                <a:solidFill>
                  <a:srgbClr val="002060"/>
                </a:solidFill>
                <a:latin typeface="Arial" pitchFamily="34" charset="0"/>
              </a:rPr>
              <a:t>Slovenia</a:t>
            </a:r>
          </a:p>
        </p:txBody>
      </p:sp>
      <p:pic>
        <p:nvPicPr>
          <p:cNvPr id="1026" name="Picture 2" descr="\\FS-CH-1.main.oecd.org\Users2\gonzalez_m\Desktop\125px-Flag_of_Estonia.svg.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439043" y="2504341"/>
            <a:ext cx="546753" cy="34992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8695" y="2525879"/>
            <a:ext cx="1129287" cy="369332"/>
          </a:xfrm>
          <a:prstGeom prst="rect">
            <a:avLst/>
          </a:prstGeom>
          <a:noFill/>
        </p:spPr>
        <p:txBody>
          <a:bodyPr wrap="square" rtlCol="0">
            <a:spAutoFit/>
          </a:bodyPr>
          <a:lstStyle/>
          <a:p>
            <a:r>
              <a:rPr lang="en-GB" dirty="0">
                <a:solidFill>
                  <a:srgbClr val="002060"/>
                </a:solidFill>
                <a:latin typeface="Arial" pitchFamily="34" charset="0"/>
              </a:rPr>
              <a:t>Estonia</a:t>
            </a:r>
          </a:p>
        </p:txBody>
      </p:sp>
      <p:pic>
        <p:nvPicPr>
          <p:cNvPr id="3074" name="Picture 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658503" y="-1"/>
            <a:ext cx="3485497" cy="218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355003" y="2471933"/>
            <a:ext cx="2868728" cy="3170099"/>
          </a:xfrm>
          <a:prstGeom prst="rect">
            <a:avLst/>
          </a:prstGeom>
        </p:spPr>
        <p:txBody>
          <a:bodyPr wrap="square">
            <a:spAutoFit/>
          </a:bodyPr>
          <a:lstStyle/>
          <a:p>
            <a:pPr marL="285750" indent="-285750" eaLnBrk="1" hangingPunct="1">
              <a:buFont typeface="Arial" panose="020B0604020202020204" pitchFamily="34" charset="0"/>
              <a:buChar char="•"/>
            </a:pPr>
            <a:r>
              <a:rPr lang="en-GB" sz="2000" b="1" dirty="0">
                <a:solidFill>
                  <a:srgbClr val="002060"/>
                </a:solidFill>
              </a:rPr>
              <a:t>EC</a:t>
            </a:r>
          </a:p>
          <a:p>
            <a:pPr marL="285750" indent="-285750" eaLnBrk="1" hangingPunct="1">
              <a:buFont typeface="Arial" panose="020B0604020202020204" pitchFamily="34" charset="0"/>
              <a:buChar char="•"/>
            </a:pPr>
            <a:r>
              <a:rPr lang="en-GB" sz="2000" b="1" dirty="0">
                <a:solidFill>
                  <a:srgbClr val="002060"/>
                </a:solidFill>
              </a:rPr>
              <a:t>IGOs</a:t>
            </a:r>
          </a:p>
          <a:p>
            <a:pPr marL="285750" indent="-285750">
              <a:buFont typeface="Arial" panose="020B0604020202020204" pitchFamily="34" charset="0"/>
              <a:buChar char="•"/>
            </a:pPr>
            <a:r>
              <a:rPr lang="en-US" sz="2000" b="1" dirty="0" smtClean="0">
                <a:solidFill>
                  <a:srgbClr val="002060"/>
                </a:solidFill>
              </a:rPr>
              <a:t>Non-member </a:t>
            </a:r>
            <a:r>
              <a:rPr lang="en-US" sz="2000" b="1" dirty="0">
                <a:solidFill>
                  <a:srgbClr val="002060"/>
                </a:solidFill>
              </a:rPr>
              <a:t>economies</a:t>
            </a:r>
          </a:p>
          <a:p>
            <a:pPr marL="285750" indent="-285750">
              <a:buFont typeface="Arial" panose="020B0604020202020204" pitchFamily="34" charset="0"/>
              <a:buChar char="•"/>
            </a:pPr>
            <a:r>
              <a:rPr lang="en-US" sz="2000" b="1" dirty="0">
                <a:solidFill>
                  <a:srgbClr val="002060"/>
                </a:solidFill>
              </a:rPr>
              <a:t>Industry</a:t>
            </a:r>
          </a:p>
          <a:p>
            <a:pPr marL="285750" indent="-285750">
              <a:buFont typeface="Arial" panose="020B0604020202020204" pitchFamily="34" charset="0"/>
              <a:buChar char="•"/>
            </a:pPr>
            <a:r>
              <a:rPr lang="en-US" sz="2000" b="1" dirty="0">
                <a:solidFill>
                  <a:srgbClr val="002060"/>
                </a:solidFill>
              </a:rPr>
              <a:t>Trade Unions</a:t>
            </a:r>
          </a:p>
          <a:p>
            <a:pPr marL="285750" indent="-285750">
              <a:buFont typeface="Arial" panose="020B0604020202020204" pitchFamily="34" charset="0"/>
              <a:buChar char="•"/>
            </a:pPr>
            <a:r>
              <a:rPr lang="en-US" sz="2000" b="1" dirty="0">
                <a:solidFill>
                  <a:srgbClr val="002060"/>
                </a:solidFill>
              </a:rPr>
              <a:t>Environmental NGOs</a:t>
            </a:r>
          </a:p>
          <a:p>
            <a:pPr marL="285750" indent="-285750">
              <a:buFont typeface="Arial" panose="020B0604020202020204" pitchFamily="34" charset="0"/>
              <a:buChar char="•"/>
            </a:pPr>
            <a:r>
              <a:rPr lang="en-US" sz="2000" b="1" dirty="0">
                <a:solidFill>
                  <a:srgbClr val="002060"/>
                </a:solidFill>
              </a:rPr>
              <a:t>Animal Welfare NGOs</a:t>
            </a:r>
          </a:p>
        </p:txBody>
      </p:sp>
    </p:spTree>
    <p:extLst>
      <p:ext uri="{BB962C8B-B14F-4D97-AF65-F5344CB8AC3E}">
        <p14:creationId xmlns:p14="http://schemas.microsoft.com/office/powerpoint/2010/main" val="628325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685800"/>
            <a:ext cx="6781800" cy="1080120"/>
          </a:xfrm>
        </p:spPr>
        <p:txBody>
          <a:bodyPr>
            <a:noAutofit/>
          </a:bodyPr>
          <a:lstStyle/>
          <a:p>
            <a:pPr lvl="0"/>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t>
            </a:r>
            <a:r>
              <a:rPr lang="en-GB" sz="3200" b="1" i="1" dirty="0" err="1">
                <a:solidFill>
                  <a:srgbClr val="FF9900"/>
                </a:solidFill>
              </a:rPr>
              <a:t>Env</a:t>
            </a:r>
            <a:r>
              <a:rPr lang="en-GB" sz="3200" b="1" i="1" dirty="0">
                <a:solidFill>
                  <a:srgbClr val="FF9900"/>
                </a:solidFill>
              </a:rPr>
              <a:t>. Sustainable Use of MN</a:t>
            </a:r>
            <a:br>
              <a:rPr lang="en-GB" sz="3200" b="1" i="1" dirty="0">
                <a:solidFill>
                  <a:srgbClr val="FF9900"/>
                </a:solidFill>
              </a:rPr>
            </a:br>
            <a:r>
              <a:rPr lang="en-US" sz="2400" b="1" dirty="0" smtClean="0"/>
              <a:t>Nanotechnology and </a:t>
            </a:r>
            <a:r>
              <a:rPr lang="en-US" sz="2400" b="1" dirty="0" err="1" smtClean="0"/>
              <a:t>Tyres</a:t>
            </a:r>
            <a:r>
              <a:rPr lang="en-US" sz="2400" b="1" dirty="0" smtClean="0"/>
              <a:t>:</a:t>
            </a:r>
            <a:br>
              <a:rPr lang="en-US" sz="2400" b="1" dirty="0" smtClean="0"/>
            </a:br>
            <a:r>
              <a:rPr lang="en-US" sz="2400" b="1" dirty="0" smtClean="0"/>
              <a:t>Greening Industry and Transport</a:t>
            </a:r>
            <a:endParaRPr lang="en-GB" sz="2400" dirty="0"/>
          </a:p>
        </p:txBody>
      </p:sp>
      <p:sp>
        <p:nvSpPr>
          <p:cNvPr id="3" name="Subtitle 2"/>
          <p:cNvSpPr>
            <a:spLocks noGrp="1"/>
          </p:cNvSpPr>
          <p:nvPr>
            <p:ph type="subTitle" idx="1"/>
          </p:nvPr>
        </p:nvSpPr>
        <p:spPr>
          <a:xfrm>
            <a:off x="3429000" y="2057400"/>
            <a:ext cx="5715000" cy="4800600"/>
          </a:xfrm>
          <a:solidFill>
            <a:schemeClr val="bg1"/>
          </a:solidFill>
        </p:spPr>
        <p:txBody>
          <a:bodyPr>
            <a:noAutofit/>
          </a:bodyPr>
          <a:lstStyle/>
          <a:p>
            <a:pPr algn="l"/>
            <a:endParaRPr lang="en-US" sz="2000" b="1" dirty="0" smtClean="0">
              <a:solidFill>
                <a:schemeClr val="tx1"/>
              </a:solidFill>
            </a:endParaRPr>
          </a:p>
          <a:p>
            <a:pPr algn="l"/>
            <a:r>
              <a:rPr lang="en-US" sz="2000" b="1" dirty="0" smtClean="0">
                <a:solidFill>
                  <a:schemeClr val="tx1"/>
                </a:solidFill>
              </a:rPr>
              <a:t>The report emphasizes the importance of:</a:t>
            </a:r>
          </a:p>
          <a:p>
            <a:pPr algn="l"/>
            <a:endParaRPr lang="en-US" sz="2000" b="1" dirty="0" smtClean="0">
              <a:solidFill>
                <a:schemeClr val="tx1"/>
              </a:solidFill>
            </a:endParaRPr>
          </a:p>
          <a:p>
            <a:pPr marL="342900" indent="-342900" algn="l">
              <a:buFont typeface="Wingdings" panose="05000000000000000000" pitchFamily="2" charset="2"/>
              <a:buChar char="Ø"/>
            </a:pPr>
            <a:r>
              <a:rPr lang="en-US" sz="2000" b="1" dirty="0" smtClean="0">
                <a:solidFill>
                  <a:schemeClr val="tx1"/>
                </a:solidFill>
              </a:rPr>
              <a:t>The </a:t>
            </a:r>
            <a:r>
              <a:rPr lang="en-US" sz="2000" b="1" i="1" dirty="0" smtClean="0">
                <a:solidFill>
                  <a:schemeClr val="tx2"/>
                </a:solidFill>
              </a:rPr>
              <a:t>policies</a:t>
            </a:r>
            <a:r>
              <a:rPr lang="en-US" sz="2000" b="1" dirty="0" smtClean="0">
                <a:solidFill>
                  <a:schemeClr val="tx1"/>
                </a:solidFill>
              </a:rPr>
              <a:t> to support research in the environmental, health and safety risks, as well as those to support the </a:t>
            </a:r>
            <a:r>
              <a:rPr lang="en-US" sz="2000" b="1" dirty="0" err="1" smtClean="0">
                <a:solidFill>
                  <a:schemeClr val="tx1"/>
                </a:solidFill>
              </a:rPr>
              <a:t>commercialisation</a:t>
            </a:r>
            <a:r>
              <a:rPr lang="en-US" sz="2000" b="1" dirty="0" smtClean="0">
                <a:solidFill>
                  <a:schemeClr val="tx1"/>
                </a:solidFill>
              </a:rPr>
              <a:t> of nanotechnology research results, for fostering responsible innovation in the </a:t>
            </a:r>
            <a:r>
              <a:rPr lang="en-US" sz="2000" b="1" dirty="0" err="1" smtClean="0">
                <a:solidFill>
                  <a:schemeClr val="tx1"/>
                </a:solidFill>
              </a:rPr>
              <a:t>tyre</a:t>
            </a:r>
            <a:r>
              <a:rPr lang="en-US" sz="2000" b="1" dirty="0" smtClean="0">
                <a:solidFill>
                  <a:schemeClr val="tx1"/>
                </a:solidFill>
              </a:rPr>
              <a:t> sector;</a:t>
            </a:r>
          </a:p>
          <a:p>
            <a:pPr marL="342900" indent="-342900" algn="l">
              <a:buFont typeface="Wingdings" panose="05000000000000000000" pitchFamily="2" charset="2"/>
              <a:buChar char="Ø"/>
            </a:pPr>
            <a:r>
              <a:rPr lang="en-US" sz="2000" b="1" dirty="0" smtClean="0">
                <a:solidFill>
                  <a:schemeClr val="tx1"/>
                </a:solidFill>
              </a:rPr>
              <a:t>Using available tools (e.g. cost/benefit analysis, LCA) to gain better insight into the socio-economic and environmental impacts of nanotechnology applications;</a:t>
            </a:r>
          </a:p>
          <a:p>
            <a:pPr marL="342900" indent="-342900" algn="l">
              <a:buFont typeface="Wingdings" panose="05000000000000000000" pitchFamily="2" charset="2"/>
              <a:buChar char="Ø"/>
            </a:pPr>
            <a:r>
              <a:rPr lang="en-US" sz="2000" b="1" dirty="0" smtClean="0">
                <a:solidFill>
                  <a:schemeClr val="tx1"/>
                </a:solidFill>
              </a:rPr>
              <a:t>Collaboration between governments and industry to address the specific challenges raised by the introduction of new nanomaterials in different industry sectors.</a:t>
            </a:r>
          </a:p>
          <a:p>
            <a:pPr marL="342900" indent="-342900">
              <a:buFont typeface="Wingdings" panose="05000000000000000000" pitchFamily="2" charset="2"/>
              <a:buChar char="Ø"/>
            </a:pPr>
            <a:endParaRPr lang="en-GB" sz="2000" dirty="0">
              <a:solidFill>
                <a:schemeClr val="tx1"/>
              </a:solidFill>
            </a:endParaRPr>
          </a:p>
        </p:txBody>
      </p:sp>
      <p:pic>
        <p:nvPicPr>
          <p:cNvPr id="1026" name="Picture 2" descr="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42" y="2057400"/>
            <a:ext cx="3037897" cy="4452838"/>
          </a:xfrm>
          <a:prstGeom prst="rect">
            <a:avLst/>
          </a:prstGeom>
          <a:solidFill>
            <a:schemeClr val="tx2"/>
          </a:solidFill>
          <a:ln w="12700">
            <a:solidFill>
              <a:srgbClr val="0070C0"/>
            </a:solidFill>
          </a:ln>
          <a:extLst/>
        </p:spPr>
      </p:pic>
    </p:spTree>
    <p:extLst>
      <p:ext uri="{BB962C8B-B14F-4D97-AF65-F5344CB8AC3E}">
        <p14:creationId xmlns:p14="http://schemas.microsoft.com/office/powerpoint/2010/main" val="4050843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71600" y="188640"/>
            <a:ext cx="7772400" cy="719138"/>
          </a:xfrm>
        </p:spPr>
        <p:txBody>
          <a:bodyPr/>
          <a:lstStyle/>
          <a:p>
            <a:r>
              <a:rPr lang="en-GB" b="1" i="1" dirty="0">
                <a:solidFill>
                  <a:srgbClr val="FF9900"/>
                </a:solidFill>
              </a:rPr>
              <a:t>Contact / Information/ Publications</a:t>
            </a:r>
            <a:endParaRPr lang="en-US" b="1" i="1" dirty="0">
              <a:solidFill>
                <a:srgbClr val="FF9900"/>
              </a:solidFill>
            </a:endParaRPr>
          </a:p>
        </p:txBody>
      </p:sp>
      <p:sp>
        <p:nvSpPr>
          <p:cNvPr id="41987" name="Rectangle 3"/>
          <p:cNvSpPr>
            <a:spLocks noGrp="1" noChangeArrowheads="1"/>
          </p:cNvSpPr>
          <p:nvPr>
            <p:ph type="body" sz="half" idx="1"/>
          </p:nvPr>
        </p:nvSpPr>
        <p:spPr>
          <a:xfrm>
            <a:off x="304800" y="1219200"/>
            <a:ext cx="8496300" cy="5287963"/>
          </a:xfrm>
          <a:solidFill>
            <a:schemeClr val="bg1">
              <a:alpha val="0"/>
            </a:schemeClr>
          </a:solidFill>
        </p:spPr>
        <p:txBody>
          <a:bodyPr>
            <a:normAutofit fontScale="92500" lnSpcReduction="10000"/>
          </a:bodyPr>
          <a:lstStyle/>
          <a:p>
            <a:pPr algn="ctr">
              <a:buFontTx/>
              <a:buNone/>
            </a:pPr>
            <a:endParaRPr lang="en-US" sz="2400" b="1" i="1" dirty="0" smtClean="0">
              <a:solidFill>
                <a:schemeClr val="tx1">
                  <a:lumMod val="50000"/>
                </a:schemeClr>
              </a:solidFill>
              <a:latin typeface="Arial" pitchFamily="34" charset="0"/>
            </a:endParaRPr>
          </a:p>
          <a:p>
            <a:pPr algn="ctr">
              <a:buFontTx/>
              <a:buNone/>
            </a:pPr>
            <a:r>
              <a:rPr lang="en-US" sz="2400" b="1" i="1" dirty="0" smtClean="0">
                <a:solidFill>
                  <a:schemeClr val="tx1">
                    <a:lumMod val="50000"/>
                  </a:schemeClr>
                </a:solidFill>
                <a:latin typeface="Arial" pitchFamily="34" charset="0"/>
              </a:rPr>
              <a:t>THANK YOU!  </a:t>
            </a:r>
            <a:r>
              <a:rPr lang="en-US" sz="2400" b="1" dirty="0" smtClean="0">
                <a:solidFill>
                  <a:schemeClr val="tx1">
                    <a:lumMod val="50000"/>
                  </a:schemeClr>
                </a:solidFill>
                <a:latin typeface="Arial" pitchFamily="34" charset="0"/>
              </a:rPr>
              <a:t>OECD Secretariat</a:t>
            </a:r>
          </a:p>
          <a:p>
            <a:pPr algn="ctr">
              <a:buFontTx/>
              <a:buNone/>
            </a:pPr>
            <a:endParaRPr lang="en-US" sz="2400" b="1" dirty="0">
              <a:solidFill>
                <a:schemeClr val="tx1">
                  <a:lumMod val="50000"/>
                </a:schemeClr>
              </a:solidFill>
              <a:latin typeface="Arial" pitchFamily="34" charset="0"/>
            </a:endParaRPr>
          </a:p>
          <a:p>
            <a:pPr algn="ctr">
              <a:spcBef>
                <a:spcPct val="0"/>
              </a:spcBef>
              <a:buNone/>
            </a:pPr>
            <a:r>
              <a:rPr lang="en-US" sz="2400" dirty="0" smtClean="0">
                <a:solidFill>
                  <a:schemeClr val="bg1"/>
                </a:solidFill>
                <a:latin typeface="Arial" pitchFamily="34" charset="0"/>
                <a:hlinkClick r:id="rId3"/>
              </a:rPr>
              <a:t>peter.kearns@oecd.org</a:t>
            </a:r>
          </a:p>
          <a:p>
            <a:pPr algn="ctr">
              <a:spcBef>
                <a:spcPct val="0"/>
              </a:spcBef>
              <a:buNone/>
            </a:pPr>
            <a:r>
              <a:rPr lang="en-US" sz="2400" dirty="0" smtClean="0">
                <a:solidFill>
                  <a:schemeClr val="bg1"/>
                </a:solidFill>
                <a:latin typeface="Arial" pitchFamily="34" charset="0"/>
                <a:hlinkClick r:id="rId3"/>
              </a:rPr>
              <a:t>mar.gonzalez@oecd.org</a:t>
            </a:r>
            <a:endParaRPr lang="en-US" sz="2400" dirty="0">
              <a:solidFill>
                <a:schemeClr val="bg1"/>
              </a:solidFill>
              <a:latin typeface="Arial" pitchFamily="34" charset="0"/>
            </a:endParaRPr>
          </a:p>
          <a:p>
            <a:pPr algn="ctr">
              <a:spcBef>
                <a:spcPct val="0"/>
              </a:spcBef>
              <a:buNone/>
            </a:pPr>
            <a:r>
              <a:rPr lang="en-US" sz="2400" dirty="0" smtClean="0">
                <a:solidFill>
                  <a:schemeClr val="bg1"/>
                </a:solidFill>
                <a:latin typeface="Arial" pitchFamily="34" charset="0"/>
                <a:hlinkClick r:id="rId3"/>
              </a:rPr>
              <a:t>terumi.munekane@oecd.org</a:t>
            </a:r>
            <a:endParaRPr lang="en-US" sz="2400" dirty="0">
              <a:solidFill>
                <a:schemeClr val="bg1"/>
              </a:solidFill>
              <a:latin typeface="Arial" pitchFamily="34" charset="0"/>
              <a:hlinkClick r:id="rId3"/>
            </a:endParaRPr>
          </a:p>
          <a:p>
            <a:pPr algn="ctr">
              <a:spcBef>
                <a:spcPct val="0"/>
              </a:spcBef>
              <a:buNone/>
            </a:pPr>
            <a:r>
              <a:rPr lang="en-US" sz="2400" dirty="0" smtClean="0">
                <a:solidFill>
                  <a:schemeClr val="bg1"/>
                </a:solidFill>
                <a:latin typeface="Arial" pitchFamily="34" charset="0"/>
                <a:hlinkClick r:id="rId4"/>
              </a:rPr>
              <a:t>hoseok.song@oecd.org</a:t>
            </a:r>
            <a:endParaRPr lang="en-US" sz="2400" dirty="0">
              <a:solidFill>
                <a:schemeClr val="bg1"/>
              </a:solidFill>
              <a:latin typeface="Arial" pitchFamily="34" charset="0"/>
            </a:endParaRPr>
          </a:p>
          <a:p>
            <a:pPr algn="ctr">
              <a:spcBef>
                <a:spcPct val="0"/>
              </a:spcBef>
              <a:buFontTx/>
              <a:buNone/>
            </a:pPr>
            <a:r>
              <a:rPr lang="en-US" sz="2400" dirty="0" smtClean="0">
                <a:solidFill>
                  <a:schemeClr val="bg1"/>
                </a:solidFill>
                <a:latin typeface="Arial" pitchFamily="34" charset="0"/>
                <a:hlinkClick r:id="rId5"/>
              </a:rPr>
              <a:t>jihane.elgaouzi@oecd.org</a:t>
            </a:r>
            <a:endParaRPr lang="en-US" sz="2400" dirty="0" smtClean="0">
              <a:solidFill>
                <a:schemeClr val="bg1"/>
              </a:solidFill>
              <a:latin typeface="Arial" pitchFamily="34" charset="0"/>
            </a:endParaRPr>
          </a:p>
          <a:p>
            <a:pPr algn="ctr">
              <a:spcBef>
                <a:spcPct val="0"/>
              </a:spcBef>
              <a:buNone/>
            </a:pPr>
            <a:r>
              <a:rPr lang="en-US" sz="2400" dirty="0">
                <a:solidFill>
                  <a:schemeClr val="bg1"/>
                </a:solidFill>
                <a:latin typeface="Arial" pitchFamily="34" charset="0"/>
                <a:hlinkClick r:id="rId6"/>
              </a:rPr>
              <a:t>nanosafety@oecd.org</a:t>
            </a:r>
            <a:endParaRPr lang="en-US" sz="2400" dirty="0">
              <a:solidFill>
                <a:schemeClr val="bg1"/>
              </a:solidFill>
              <a:latin typeface="Arial" pitchFamily="34" charset="0"/>
            </a:endParaRPr>
          </a:p>
          <a:p>
            <a:pPr algn="ctr">
              <a:buNone/>
            </a:pPr>
            <a:r>
              <a:rPr lang="en-US" sz="2400" b="1" dirty="0" smtClean="0">
                <a:solidFill>
                  <a:schemeClr val="tx1">
                    <a:lumMod val="50000"/>
                  </a:schemeClr>
                </a:solidFill>
                <a:latin typeface="Arial" pitchFamily="34" charset="0"/>
              </a:rPr>
              <a:t>Publications </a:t>
            </a:r>
            <a:r>
              <a:rPr lang="en-US" sz="2400" b="1" dirty="0" smtClean="0">
                <a:solidFill>
                  <a:srgbClr val="FF0000"/>
                </a:solidFill>
                <a:latin typeface="Arial" pitchFamily="34" charset="0"/>
              </a:rPr>
              <a:t>free to download</a:t>
            </a:r>
            <a:endParaRPr lang="en-US" sz="2400" b="1" dirty="0">
              <a:solidFill>
                <a:srgbClr val="FF0000"/>
              </a:solidFill>
              <a:latin typeface="Arial" pitchFamily="34" charset="0"/>
            </a:endParaRPr>
          </a:p>
          <a:p>
            <a:pPr algn="ctr">
              <a:spcBef>
                <a:spcPct val="0"/>
              </a:spcBef>
              <a:buFontTx/>
              <a:buNone/>
            </a:pPr>
            <a:r>
              <a:rPr lang="en-US" sz="2400" dirty="0" smtClean="0">
                <a:solidFill>
                  <a:schemeClr val="accent2"/>
                </a:solidFill>
                <a:latin typeface="Arial" pitchFamily="34" charset="0"/>
                <a:hlinkClick r:id="rId7"/>
              </a:rPr>
              <a:t>www.oecd.org/env/nanosafety</a:t>
            </a:r>
            <a:endParaRPr lang="en-US" sz="2400" dirty="0" smtClean="0">
              <a:solidFill>
                <a:schemeClr val="accent2"/>
              </a:solidFill>
              <a:latin typeface="Arial" pitchFamily="34" charset="0"/>
            </a:endParaRPr>
          </a:p>
          <a:p>
            <a:pPr algn="ctr">
              <a:spcBef>
                <a:spcPct val="0"/>
              </a:spcBef>
              <a:buNone/>
            </a:pPr>
            <a:endParaRPr lang="en-US" sz="2400" b="1" dirty="0" smtClean="0">
              <a:solidFill>
                <a:schemeClr val="tx1">
                  <a:lumMod val="50000"/>
                </a:schemeClr>
              </a:solidFill>
              <a:latin typeface="Arial" pitchFamily="34" charset="0"/>
            </a:endParaRPr>
          </a:p>
          <a:p>
            <a:pPr algn="ctr">
              <a:spcBef>
                <a:spcPct val="0"/>
              </a:spcBef>
              <a:buNone/>
            </a:pPr>
            <a:r>
              <a:rPr lang="en-US" sz="2400" b="1" dirty="0" smtClean="0">
                <a:solidFill>
                  <a:schemeClr val="tx1">
                    <a:lumMod val="50000"/>
                  </a:schemeClr>
                </a:solidFill>
                <a:latin typeface="Arial" pitchFamily="34" charset="0"/>
              </a:rPr>
              <a:t>Results </a:t>
            </a:r>
            <a:r>
              <a:rPr lang="en-US" sz="2400" b="1" dirty="0">
                <a:solidFill>
                  <a:schemeClr val="tx1">
                    <a:lumMod val="50000"/>
                  </a:schemeClr>
                </a:solidFill>
                <a:latin typeface="Arial" pitchFamily="34" charset="0"/>
              </a:rPr>
              <a:t>from the testing </a:t>
            </a:r>
            <a:r>
              <a:rPr lang="en-US" sz="2400" b="1" dirty="0" err="1">
                <a:solidFill>
                  <a:schemeClr val="tx1">
                    <a:lumMod val="50000"/>
                  </a:schemeClr>
                </a:solidFill>
                <a:latin typeface="Arial" pitchFamily="34" charset="0"/>
              </a:rPr>
              <a:t>programme</a:t>
            </a:r>
            <a:endParaRPr lang="en-US" sz="2400" b="1" dirty="0">
              <a:solidFill>
                <a:schemeClr val="tx1">
                  <a:lumMod val="50000"/>
                </a:schemeClr>
              </a:solidFill>
              <a:latin typeface="Arial" pitchFamily="34" charset="0"/>
            </a:endParaRPr>
          </a:p>
          <a:p>
            <a:pPr algn="ctr">
              <a:spcBef>
                <a:spcPct val="0"/>
              </a:spcBef>
              <a:buNone/>
            </a:pPr>
            <a:r>
              <a:rPr lang="en-US" sz="2400" b="1" dirty="0">
                <a:solidFill>
                  <a:schemeClr val="tx1">
                    <a:lumMod val="50000"/>
                  </a:schemeClr>
                </a:solidFill>
                <a:latin typeface="Arial" pitchFamily="34" charset="0"/>
                <a:hlinkClick r:id="rId8"/>
              </a:rPr>
              <a:t>http://www.oecd.org/chemicalsafety/nanosafety/testing-programme-manufactured-nanomaterials.htm</a:t>
            </a:r>
            <a:endParaRPr lang="en-US" sz="2400" b="1" dirty="0">
              <a:solidFill>
                <a:schemeClr val="tx1">
                  <a:lumMod val="50000"/>
                </a:schemeClr>
              </a:solidFill>
              <a:latin typeface="Arial" pitchFamily="34" charset="0"/>
            </a:endParaRPr>
          </a:p>
          <a:p>
            <a:pPr algn="ctr">
              <a:spcBef>
                <a:spcPct val="0"/>
              </a:spcBef>
              <a:buFontTx/>
              <a:buNone/>
            </a:pPr>
            <a:endParaRPr lang="en-US" sz="2400" dirty="0" smtClean="0">
              <a:solidFill>
                <a:schemeClr val="bg1"/>
              </a:solidFill>
              <a:latin typeface="Arial" pitchFamily="34" charset="0"/>
            </a:endParaRPr>
          </a:p>
        </p:txBody>
      </p:sp>
      <p:sp>
        <p:nvSpPr>
          <p:cNvPr id="4" name="Slide Number Placeholder 3"/>
          <p:cNvSpPr>
            <a:spLocks noGrp="1"/>
          </p:cNvSpPr>
          <p:nvPr>
            <p:ph type="sldNum" sz="quarter" idx="12"/>
          </p:nvPr>
        </p:nvSpPr>
        <p:spPr/>
        <p:txBody>
          <a:bodyPr/>
          <a:lstStyle/>
          <a:p>
            <a:pPr>
              <a:defRPr/>
            </a:pPr>
            <a:fld id="{160F6EA9-F9F5-4B79-99DE-D88EEF3A03E8}" type="slidenum">
              <a:rPr lang="en-US" smtClean="0"/>
              <a:pPr>
                <a:defRPr/>
              </a:pPr>
              <a:t>22</a:t>
            </a:fld>
            <a:endParaRPr lang="en-US"/>
          </a:p>
        </p:txBody>
      </p:sp>
    </p:spTree>
    <p:extLst>
      <p:ext uri="{BB962C8B-B14F-4D97-AF65-F5344CB8AC3E}">
        <p14:creationId xmlns:p14="http://schemas.microsoft.com/office/powerpoint/2010/main" val="3222880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75242903"/>
              </p:ext>
            </p:extLst>
          </p:nvPr>
        </p:nvGraphicFramePr>
        <p:xfrm>
          <a:off x="1" y="1371600"/>
          <a:ext cx="9144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080000" y="237600"/>
            <a:ext cx="7835400" cy="1022400"/>
          </a:xfrm>
        </p:spPr>
        <p:txBody>
          <a:bodyPr/>
          <a:lstStyle/>
          <a:p>
            <a:r>
              <a:rPr lang="en-GB" b="1" i="1" dirty="0">
                <a:solidFill>
                  <a:srgbClr val="FF9900"/>
                </a:solidFill>
              </a:rPr>
              <a:t>OECD’s Areas of Work on </a:t>
            </a:r>
            <a:r>
              <a:rPr lang="en-GB" b="1" i="1" dirty="0" err="1">
                <a:solidFill>
                  <a:srgbClr val="FF9900"/>
                </a:solidFill>
              </a:rPr>
              <a:t>Nano</a:t>
            </a:r>
            <a:endParaRPr lang="en-GB" b="1" i="1" dirty="0">
              <a:solidFill>
                <a:srgbClr val="FF9900"/>
              </a:solidFill>
            </a:endParaRPr>
          </a:p>
        </p:txBody>
      </p:sp>
    </p:spTree>
    <p:extLst>
      <p:ext uri="{BB962C8B-B14F-4D97-AF65-F5344CB8AC3E}">
        <p14:creationId xmlns:p14="http://schemas.microsoft.com/office/powerpoint/2010/main" val="1548655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9200" y="381000"/>
            <a:ext cx="6400800" cy="935955"/>
          </a:xfrm>
        </p:spPr>
        <p:txBody>
          <a:bodyPr/>
          <a:lstStyle/>
          <a:p>
            <a:pPr algn="ctr">
              <a:spcBef>
                <a:spcPts val="600"/>
              </a:spcBef>
            </a:pPr>
            <a:r>
              <a:rPr lang="en-GB" sz="2800" b="1" dirty="0" smtClean="0">
                <a:solidFill>
                  <a:schemeClr val="tx1">
                    <a:lumMod val="50000"/>
                  </a:schemeClr>
                </a:solidFill>
                <a:latin typeface="+mn-lt"/>
              </a:rPr>
              <a:t> </a:t>
            </a:r>
            <a:br>
              <a:rPr lang="en-GB" sz="2800" b="1" dirty="0" smtClean="0">
                <a:solidFill>
                  <a:schemeClr val="tx1">
                    <a:lumMod val="50000"/>
                  </a:schemeClr>
                </a:solidFill>
                <a:latin typeface="+mn-lt"/>
              </a:rPr>
            </a:br>
            <a:r>
              <a:rPr lang="en-US" b="1" i="1" dirty="0" smtClean="0">
                <a:solidFill>
                  <a:srgbClr val="FF9900"/>
                </a:solidFill>
              </a:rPr>
              <a:t>OECD’s Work on Environment, Health and Safety</a:t>
            </a:r>
            <a:br>
              <a:rPr lang="en-US" b="1" i="1" dirty="0" smtClean="0">
                <a:solidFill>
                  <a:srgbClr val="FF9900"/>
                </a:solidFill>
              </a:rPr>
            </a:br>
            <a:endParaRPr lang="en-GB" sz="2800" b="1" dirty="0" smtClean="0">
              <a:solidFill>
                <a:schemeClr val="tx1">
                  <a:lumMod val="50000"/>
                </a:schemeClr>
              </a:solidFill>
            </a:endParaRPr>
          </a:p>
        </p:txBody>
      </p:sp>
      <p:sp>
        <p:nvSpPr>
          <p:cNvPr id="10243" name="Rectangle 3"/>
          <p:cNvSpPr>
            <a:spLocks noChangeArrowheads="1"/>
          </p:cNvSpPr>
          <p:nvPr/>
        </p:nvSpPr>
        <p:spPr bwMode="auto">
          <a:xfrm>
            <a:off x="381000" y="1828800"/>
            <a:ext cx="3886200" cy="1219200"/>
          </a:xfrm>
          <a:prstGeom prst="rect">
            <a:avLst/>
          </a:prstGeom>
          <a:solidFill>
            <a:schemeClr val="accent3"/>
          </a:solidFill>
          <a:ln w="38100">
            <a:solidFill>
              <a:schemeClr val="tx1"/>
            </a:solidFill>
            <a:miter lim="800000"/>
            <a:headEnd/>
            <a:tailEnd/>
          </a:ln>
        </p:spPr>
        <p:txBody>
          <a:bodyPr wrap="none" anchor="ctr"/>
          <a:lstStyle/>
          <a:p>
            <a:pPr algn="ctr" eaLnBrk="0" hangingPunct="0"/>
            <a:r>
              <a:rPr lang="en-GB" sz="2800" b="1" dirty="0" smtClean="0">
                <a:solidFill>
                  <a:schemeClr val="bg2">
                    <a:lumMod val="10000"/>
                  </a:schemeClr>
                </a:solidFill>
                <a:latin typeface="+mj-lt"/>
              </a:rPr>
              <a:t>PROTECT </a:t>
            </a:r>
          </a:p>
          <a:p>
            <a:pPr algn="ctr" eaLnBrk="0" hangingPunct="0"/>
            <a:r>
              <a:rPr lang="en-GB" sz="2800" b="1" dirty="0" smtClean="0">
                <a:solidFill>
                  <a:schemeClr val="bg2">
                    <a:lumMod val="10000"/>
                  </a:schemeClr>
                </a:solidFill>
                <a:latin typeface="+mj-lt"/>
              </a:rPr>
              <a:t>(man &amp; environment)</a:t>
            </a:r>
            <a:endParaRPr lang="en-GB" sz="2800" b="1" dirty="0">
              <a:solidFill>
                <a:schemeClr val="bg2">
                  <a:lumMod val="10000"/>
                </a:schemeClr>
              </a:solidFill>
              <a:latin typeface="+mj-lt"/>
            </a:endParaRPr>
          </a:p>
        </p:txBody>
      </p:sp>
      <p:sp>
        <p:nvSpPr>
          <p:cNvPr id="10244" name="Rectangle 4"/>
          <p:cNvSpPr>
            <a:spLocks noChangeArrowheads="1"/>
          </p:cNvSpPr>
          <p:nvPr/>
        </p:nvSpPr>
        <p:spPr bwMode="auto">
          <a:xfrm>
            <a:off x="4572000" y="1828800"/>
            <a:ext cx="4419600" cy="1219200"/>
          </a:xfrm>
          <a:prstGeom prst="rect">
            <a:avLst/>
          </a:prstGeom>
          <a:solidFill>
            <a:srgbClr val="FFC000"/>
          </a:solidFill>
          <a:ln w="38100">
            <a:solidFill>
              <a:schemeClr val="tx1"/>
            </a:solidFill>
            <a:miter lim="800000"/>
            <a:headEnd/>
            <a:tailEnd/>
          </a:ln>
        </p:spPr>
        <p:txBody>
          <a:bodyPr wrap="none" anchor="ctr"/>
          <a:lstStyle/>
          <a:p>
            <a:pPr algn="ctr" eaLnBrk="0" hangingPunct="0"/>
            <a:r>
              <a:rPr lang="en-GB" sz="2800" b="1" dirty="0" smtClean="0">
                <a:solidFill>
                  <a:schemeClr val="bg2">
                    <a:lumMod val="10000"/>
                  </a:schemeClr>
                </a:solidFill>
                <a:latin typeface="+mj-lt"/>
              </a:rPr>
              <a:t>EFFICIENCY</a:t>
            </a:r>
            <a:endParaRPr lang="en-GB" sz="2800" b="1" dirty="0">
              <a:solidFill>
                <a:schemeClr val="bg2">
                  <a:lumMod val="10000"/>
                </a:schemeClr>
              </a:solidFill>
              <a:latin typeface="+mj-lt"/>
            </a:endParaRPr>
          </a:p>
        </p:txBody>
      </p:sp>
      <p:sp>
        <p:nvSpPr>
          <p:cNvPr id="10245" name="Rectangle 5"/>
          <p:cNvSpPr>
            <a:spLocks noChangeArrowheads="1"/>
          </p:cNvSpPr>
          <p:nvPr/>
        </p:nvSpPr>
        <p:spPr bwMode="auto">
          <a:xfrm>
            <a:off x="381000" y="4038600"/>
            <a:ext cx="3886200" cy="2057399"/>
          </a:xfrm>
          <a:prstGeom prst="rect">
            <a:avLst/>
          </a:prstGeom>
          <a:solidFill>
            <a:schemeClr val="accent3"/>
          </a:solidFill>
          <a:ln w="38100">
            <a:solidFill>
              <a:schemeClr val="tx1"/>
            </a:solidFill>
            <a:miter lim="800000"/>
            <a:headEnd/>
            <a:tailEnd/>
          </a:ln>
        </p:spPr>
        <p:txBody>
          <a:bodyPr wrap="none" anchor="ctr"/>
          <a:lstStyle/>
          <a:p>
            <a:pPr eaLnBrk="0" hangingPunct="0"/>
            <a:r>
              <a:rPr lang="en-GB" sz="2400" b="1" dirty="0">
                <a:solidFill>
                  <a:schemeClr val="bg2">
                    <a:lumMod val="10000"/>
                  </a:schemeClr>
                </a:solidFill>
                <a:latin typeface="+mj-lt"/>
              </a:rPr>
              <a:t>Harmonized </a:t>
            </a:r>
            <a:r>
              <a:rPr lang="en-GB" sz="2400" b="1" dirty="0" smtClean="0">
                <a:solidFill>
                  <a:schemeClr val="bg2">
                    <a:lumMod val="10000"/>
                  </a:schemeClr>
                </a:solidFill>
                <a:latin typeface="+mj-lt"/>
              </a:rPr>
              <a:t>policies and </a:t>
            </a:r>
            <a:endParaRPr lang="en-GB" sz="2400" b="1" dirty="0">
              <a:solidFill>
                <a:schemeClr val="bg2">
                  <a:lumMod val="10000"/>
                </a:schemeClr>
              </a:solidFill>
              <a:latin typeface="+mj-lt"/>
            </a:endParaRPr>
          </a:p>
          <a:p>
            <a:pPr eaLnBrk="0" hangingPunct="0"/>
            <a:r>
              <a:rPr lang="en-GB" sz="2400" b="1" dirty="0" smtClean="0">
                <a:solidFill>
                  <a:schemeClr val="bg2">
                    <a:lumMod val="10000"/>
                  </a:schemeClr>
                </a:solidFill>
                <a:latin typeface="+mj-lt"/>
              </a:rPr>
              <a:t>Instruments of </a:t>
            </a:r>
            <a:r>
              <a:rPr lang="en-GB" sz="2400" b="1" dirty="0">
                <a:solidFill>
                  <a:schemeClr val="bg2">
                    <a:lumMod val="10000"/>
                  </a:schemeClr>
                </a:solidFill>
                <a:latin typeface="+mj-lt"/>
              </a:rPr>
              <a:t>high </a:t>
            </a:r>
            <a:endParaRPr lang="en-GB" sz="2400" b="1" dirty="0" smtClean="0">
              <a:solidFill>
                <a:schemeClr val="bg2">
                  <a:lumMod val="10000"/>
                </a:schemeClr>
              </a:solidFill>
              <a:latin typeface="+mj-lt"/>
            </a:endParaRPr>
          </a:p>
          <a:p>
            <a:pPr eaLnBrk="0" hangingPunct="0"/>
            <a:r>
              <a:rPr lang="en-GB" sz="2400" b="1" dirty="0" smtClean="0">
                <a:solidFill>
                  <a:schemeClr val="bg2">
                    <a:lumMod val="10000"/>
                  </a:schemeClr>
                </a:solidFill>
                <a:latin typeface="+mj-lt"/>
              </a:rPr>
              <a:t>quality for </a:t>
            </a:r>
          </a:p>
          <a:p>
            <a:pPr eaLnBrk="0" hangingPunct="0"/>
            <a:r>
              <a:rPr lang="en-GB" sz="2400" b="1" dirty="0" smtClean="0">
                <a:solidFill>
                  <a:schemeClr val="bg2">
                    <a:lumMod val="10000"/>
                  </a:schemeClr>
                </a:solidFill>
                <a:latin typeface="+mj-lt"/>
              </a:rPr>
              <a:t>regulatory purposes</a:t>
            </a:r>
            <a:endParaRPr lang="en-GB" sz="2400" b="1" dirty="0">
              <a:solidFill>
                <a:schemeClr val="bg2">
                  <a:lumMod val="10000"/>
                </a:schemeClr>
              </a:solidFill>
              <a:latin typeface="+mj-lt"/>
            </a:endParaRPr>
          </a:p>
        </p:txBody>
      </p:sp>
      <p:sp>
        <p:nvSpPr>
          <p:cNvPr id="10246" name="Rectangle 6"/>
          <p:cNvSpPr>
            <a:spLocks noChangeArrowheads="1"/>
          </p:cNvSpPr>
          <p:nvPr/>
        </p:nvSpPr>
        <p:spPr bwMode="auto">
          <a:xfrm>
            <a:off x="4572000" y="4038600"/>
            <a:ext cx="4419600" cy="2054696"/>
          </a:xfrm>
          <a:prstGeom prst="rect">
            <a:avLst/>
          </a:prstGeom>
          <a:solidFill>
            <a:srgbClr val="FFC000"/>
          </a:solidFill>
          <a:ln w="38100">
            <a:solidFill>
              <a:schemeClr val="tx1"/>
            </a:solidFill>
            <a:miter lim="800000"/>
            <a:headEnd/>
            <a:tailEnd/>
          </a:ln>
        </p:spPr>
        <p:txBody>
          <a:bodyPr wrap="none" anchor="ctr"/>
          <a:lstStyle/>
          <a:p>
            <a:pPr algn="ctr" eaLnBrk="0" hangingPunct="0"/>
            <a:endParaRPr lang="en-GB" sz="2000" dirty="0">
              <a:latin typeface="Times New Roman" pitchFamily="18" charset="0"/>
            </a:endParaRPr>
          </a:p>
          <a:p>
            <a:pPr eaLnBrk="0" hangingPunct="0"/>
            <a:r>
              <a:rPr lang="en-GB" sz="2400" b="1" dirty="0">
                <a:solidFill>
                  <a:schemeClr val="bg2">
                    <a:lumMod val="10000"/>
                  </a:schemeClr>
                </a:solidFill>
                <a:latin typeface="+mj-lt"/>
              </a:rPr>
              <a:t>Work </a:t>
            </a:r>
            <a:r>
              <a:rPr lang="en-GB" sz="2400" b="1" dirty="0" smtClean="0">
                <a:solidFill>
                  <a:schemeClr val="bg2">
                    <a:lumMod val="10000"/>
                  </a:schemeClr>
                </a:solidFill>
                <a:latin typeface="+mj-lt"/>
              </a:rPr>
              <a:t>sharing</a:t>
            </a:r>
            <a:endParaRPr lang="en-GB" sz="2400" b="1" dirty="0">
              <a:solidFill>
                <a:schemeClr val="bg2">
                  <a:lumMod val="10000"/>
                </a:schemeClr>
              </a:solidFill>
              <a:latin typeface="+mj-lt"/>
            </a:endParaRPr>
          </a:p>
          <a:p>
            <a:pPr eaLnBrk="0" hangingPunct="0"/>
            <a:r>
              <a:rPr lang="en-GB" sz="2400" b="1" dirty="0" smtClean="0">
                <a:solidFill>
                  <a:schemeClr val="bg2">
                    <a:lumMod val="10000"/>
                  </a:schemeClr>
                </a:solidFill>
                <a:latin typeface="+mj-lt"/>
              </a:rPr>
              <a:t>Avoid duplication</a:t>
            </a:r>
          </a:p>
          <a:p>
            <a:pPr eaLnBrk="0" hangingPunct="0"/>
            <a:r>
              <a:rPr lang="en-GB" sz="2400" b="1" dirty="0" smtClean="0">
                <a:solidFill>
                  <a:schemeClr val="bg2">
                    <a:lumMod val="10000"/>
                  </a:schemeClr>
                </a:solidFill>
                <a:latin typeface="+mj-lt"/>
              </a:rPr>
              <a:t>Avoid non-tariff trade barriers</a:t>
            </a:r>
          </a:p>
          <a:p>
            <a:pPr eaLnBrk="0" hangingPunct="0"/>
            <a:r>
              <a:rPr lang="en-GB" sz="2400" b="1" dirty="0" smtClean="0">
                <a:solidFill>
                  <a:schemeClr val="bg2">
                    <a:lumMod val="10000"/>
                  </a:schemeClr>
                </a:solidFill>
                <a:latin typeface="+mj-lt"/>
              </a:rPr>
              <a:t>shorten time to </a:t>
            </a:r>
            <a:r>
              <a:rPr lang="en-GB" sz="2400" b="1" dirty="0">
                <a:solidFill>
                  <a:schemeClr val="bg2">
                    <a:lumMod val="10000"/>
                  </a:schemeClr>
                </a:solidFill>
                <a:latin typeface="+mj-lt"/>
              </a:rPr>
              <a:t>market</a:t>
            </a:r>
            <a:br>
              <a:rPr lang="en-GB" sz="2400" b="1" dirty="0">
                <a:solidFill>
                  <a:schemeClr val="bg2">
                    <a:lumMod val="10000"/>
                  </a:schemeClr>
                </a:solidFill>
                <a:latin typeface="+mj-lt"/>
              </a:rPr>
            </a:br>
            <a:endParaRPr lang="en-GB" sz="2400" b="1" dirty="0">
              <a:solidFill>
                <a:schemeClr val="bg2">
                  <a:lumMod val="10000"/>
                </a:schemeClr>
              </a:solidFill>
              <a:latin typeface="+mj-lt"/>
            </a:endParaRPr>
          </a:p>
        </p:txBody>
      </p:sp>
      <p:sp>
        <p:nvSpPr>
          <p:cNvPr id="10249" name="Line 9"/>
          <p:cNvSpPr>
            <a:spLocks noChangeShapeType="1"/>
          </p:cNvSpPr>
          <p:nvPr/>
        </p:nvSpPr>
        <p:spPr bwMode="auto">
          <a:xfrm flipH="1">
            <a:off x="2311864" y="3048000"/>
            <a:ext cx="1099" cy="990600"/>
          </a:xfrm>
          <a:prstGeom prst="line">
            <a:avLst/>
          </a:prstGeom>
          <a:noFill/>
          <a:ln w="76200">
            <a:solidFill>
              <a:schemeClr val="tx1"/>
            </a:solidFill>
            <a:round/>
            <a:headEnd/>
            <a:tailEnd/>
          </a:ln>
        </p:spPr>
        <p:txBody>
          <a:bodyPr/>
          <a:lstStyle/>
          <a:p>
            <a:endParaRPr lang="en-GB"/>
          </a:p>
        </p:txBody>
      </p:sp>
      <p:sp>
        <p:nvSpPr>
          <p:cNvPr id="10251" name="Line 11"/>
          <p:cNvSpPr>
            <a:spLocks noChangeShapeType="1"/>
          </p:cNvSpPr>
          <p:nvPr/>
        </p:nvSpPr>
        <p:spPr bwMode="auto">
          <a:xfrm>
            <a:off x="6781800" y="3048001"/>
            <a:ext cx="0" cy="990599"/>
          </a:xfrm>
          <a:prstGeom prst="line">
            <a:avLst/>
          </a:prstGeom>
          <a:noFill/>
          <a:ln w="76200">
            <a:solidFill>
              <a:schemeClr val="tx1"/>
            </a:solidFill>
            <a:round/>
            <a:headEnd/>
            <a:tailEnd/>
          </a:ln>
        </p:spPr>
        <p:txBody>
          <a:bodyPr/>
          <a:lstStyle/>
          <a:p>
            <a:endParaRPr lang="en-GB"/>
          </a:p>
        </p:txBody>
      </p:sp>
    </p:spTree>
    <p:extLst>
      <p:ext uri="{BB962C8B-B14F-4D97-AF65-F5344CB8AC3E}">
        <p14:creationId xmlns:p14="http://schemas.microsoft.com/office/powerpoint/2010/main" val="4120870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64209" y="217301"/>
            <a:ext cx="4042726" cy="612304"/>
          </a:xfrm>
          <a:prstGeom prst="rect">
            <a:avLst/>
          </a:prstGeom>
        </p:spPr>
        <p:txBody>
          <a:bodyP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pPr fontAlgn="auto">
              <a:spcAft>
                <a:spcPts val="0"/>
              </a:spcAft>
            </a:pPr>
            <a:r>
              <a:rPr lang="en-GB" altLang="en-US" sz="2800" b="1" dirty="0" smtClean="0">
                <a:solidFill>
                  <a:srgbClr val="FF0000"/>
                </a:solidFill>
                <a:latin typeface="Arial" pitchFamily="34" charset="0"/>
              </a:rPr>
              <a:t>OECD CHEMICALS</a:t>
            </a:r>
          </a:p>
        </p:txBody>
      </p:sp>
      <p:grpSp>
        <p:nvGrpSpPr>
          <p:cNvPr id="3" name="Group 54"/>
          <p:cNvGrpSpPr>
            <a:grpSpLocks noChangeAspect="1"/>
          </p:cNvGrpSpPr>
          <p:nvPr/>
        </p:nvGrpSpPr>
        <p:grpSpPr bwMode="auto">
          <a:xfrm>
            <a:off x="152400" y="523453"/>
            <a:ext cx="8909998" cy="5534496"/>
            <a:chOff x="1930" y="2330"/>
            <a:chExt cx="14032" cy="8263"/>
          </a:xfrm>
        </p:grpSpPr>
        <p:sp>
          <p:nvSpPr>
            <p:cNvPr id="4" name="AutoShape 89"/>
            <p:cNvSpPr>
              <a:spLocks noChangeAspect="1" noChangeArrowheads="1" noTextEdit="1"/>
            </p:cNvSpPr>
            <p:nvPr/>
          </p:nvSpPr>
          <p:spPr bwMode="auto">
            <a:xfrm>
              <a:off x="2462" y="2330"/>
              <a:ext cx="13500" cy="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88"/>
            <p:cNvSpPr>
              <a:spLocks noChangeArrowheads="1"/>
            </p:cNvSpPr>
            <p:nvPr/>
          </p:nvSpPr>
          <p:spPr bwMode="auto">
            <a:xfrm>
              <a:off x="4857" y="7529"/>
              <a:ext cx="5810" cy="1065"/>
            </a:xfrm>
            <a:prstGeom prst="rect">
              <a:avLst/>
            </a:prstGeom>
            <a:solidFill>
              <a:schemeClr val="bg1"/>
            </a:solidFill>
            <a:ln>
              <a:noFill/>
            </a:ln>
            <a:extLst>
              <a:ext uri="{91240B29-F687-4F45-9708-019B960494DF}">
                <a14:hiddenLine xmlns:a14="http://schemas.microsoft.com/office/drawing/2010/main" w="19050">
                  <a:solidFill>
                    <a:srgbClr val="096CAF"/>
                  </a:solidFill>
                  <a:miter lim="800000"/>
                  <a:headEnd/>
                  <a:tailEnd/>
                </a14:hiddenLine>
              </a:ext>
            </a:extLst>
          </p:spPr>
          <p:txBody>
            <a:bodyPr lIns="24384" tIns="12192" rIns="0" bIns="12192"/>
            <a:lstStyle>
              <a:lvl1pPr algn="l">
                <a:spcBef>
                  <a:spcPct val="20000"/>
                </a:spcBef>
                <a:buChar char="•"/>
                <a:defRPr sz="3200">
                  <a:solidFill>
                    <a:srgbClr val="0073CF"/>
                  </a:solidFill>
                  <a:latin typeface="Arial" pitchFamily="34" charset="0"/>
                </a:defRPr>
              </a:lvl1pPr>
              <a:lvl2pPr marL="742950" indent="-285750" algn="l">
                <a:spcBef>
                  <a:spcPct val="20000"/>
                </a:spcBef>
                <a:buChar char="–"/>
                <a:defRPr sz="2800">
                  <a:solidFill>
                    <a:srgbClr val="0073CF"/>
                  </a:solidFill>
                  <a:latin typeface="Arial" pitchFamily="34" charset="0"/>
                </a:defRPr>
              </a:lvl2pPr>
              <a:lvl3pPr marL="1143000" indent="-228600" algn="l">
                <a:spcBef>
                  <a:spcPct val="20000"/>
                </a:spcBef>
                <a:buChar char="•"/>
                <a:defRPr sz="2400">
                  <a:solidFill>
                    <a:srgbClr val="0073CF"/>
                  </a:solidFill>
                  <a:latin typeface="Arial" pitchFamily="34" charset="0"/>
                </a:defRPr>
              </a:lvl3pPr>
              <a:lvl4pPr marL="1600200" indent="-228600" algn="l">
                <a:spcBef>
                  <a:spcPct val="20000"/>
                </a:spcBef>
                <a:buChar char="–"/>
                <a:defRPr sz="2000">
                  <a:solidFill>
                    <a:srgbClr val="0073CF"/>
                  </a:solidFill>
                  <a:latin typeface="Arial" pitchFamily="34" charset="0"/>
                </a:defRPr>
              </a:lvl4pPr>
              <a:lvl5pPr marL="2057400" indent="-228600" algn="l">
                <a:spcBef>
                  <a:spcPct val="20000"/>
                </a:spcBef>
                <a:buChar char="»"/>
                <a:defRPr sz="2000">
                  <a:solidFill>
                    <a:srgbClr val="0073CF"/>
                  </a:solidFill>
                  <a:latin typeface="Arial" pitchFamily="34" charset="0"/>
                </a:defRPr>
              </a:lvl5pPr>
              <a:lvl6pPr marL="2514600" indent="-228600" eaLnBrk="0" fontAlgn="base" hangingPunct="0">
                <a:spcBef>
                  <a:spcPct val="20000"/>
                </a:spcBef>
                <a:spcAft>
                  <a:spcPct val="0"/>
                </a:spcAft>
                <a:buChar char="»"/>
                <a:defRPr sz="2000">
                  <a:solidFill>
                    <a:srgbClr val="0073CF"/>
                  </a:solidFill>
                  <a:latin typeface="Arial" pitchFamily="34" charset="0"/>
                </a:defRPr>
              </a:lvl6pPr>
              <a:lvl7pPr marL="2971800" indent="-228600" eaLnBrk="0" fontAlgn="base" hangingPunct="0">
                <a:spcBef>
                  <a:spcPct val="20000"/>
                </a:spcBef>
                <a:spcAft>
                  <a:spcPct val="0"/>
                </a:spcAft>
                <a:buChar char="»"/>
                <a:defRPr sz="2000">
                  <a:solidFill>
                    <a:srgbClr val="0073CF"/>
                  </a:solidFill>
                  <a:latin typeface="Arial" pitchFamily="34" charset="0"/>
                </a:defRPr>
              </a:lvl7pPr>
              <a:lvl8pPr marL="3429000" indent="-228600" eaLnBrk="0" fontAlgn="base" hangingPunct="0">
                <a:spcBef>
                  <a:spcPct val="20000"/>
                </a:spcBef>
                <a:spcAft>
                  <a:spcPct val="0"/>
                </a:spcAft>
                <a:buChar char="»"/>
                <a:defRPr sz="2000">
                  <a:solidFill>
                    <a:srgbClr val="0073CF"/>
                  </a:solidFill>
                  <a:latin typeface="Arial" pitchFamily="34" charset="0"/>
                </a:defRPr>
              </a:lvl8pPr>
              <a:lvl9pPr marL="3886200" indent="-228600" eaLnBrk="0" fontAlgn="base" hangingPunct="0">
                <a:spcBef>
                  <a:spcPct val="20000"/>
                </a:spcBef>
                <a:spcAft>
                  <a:spcPct val="0"/>
                </a:spcAft>
                <a:buChar char="»"/>
                <a:defRPr sz="2000">
                  <a:solidFill>
                    <a:srgbClr val="0073CF"/>
                  </a:solidFill>
                  <a:latin typeface="Arial" pitchFamily="34" charset="0"/>
                </a:defRPr>
              </a:lvl9pPr>
            </a:lstStyle>
            <a:p>
              <a:pPr algn="ctr">
                <a:spcBef>
                  <a:spcPct val="0"/>
                </a:spcBef>
                <a:buFontTx/>
                <a:buNone/>
              </a:pPr>
              <a:endParaRPr lang="en-US" altLang="en-US" sz="2000">
                <a:solidFill>
                  <a:schemeClr val="tx1"/>
                </a:solidFill>
                <a:latin typeface="Georgia" pitchFamily="18" charset="0"/>
              </a:endParaRPr>
            </a:p>
          </p:txBody>
        </p:sp>
        <p:sp>
          <p:nvSpPr>
            <p:cNvPr id="6" name="Text Box 87"/>
            <p:cNvSpPr txBox="1">
              <a:spLocks noChangeArrowheads="1"/>
            </p:cNvSpPr>
            <p:nvPr/>
          </p:nvSpPr>
          <p:spPr bwMode="auto">
            <a:xfrm>
              <a:off x="1966" y="4672"/>
              <a:ext cx="2206" cy="1321"/>
            </a:xfrm>
            <a:prstGeom prst="rect">
              <a:avLst/>
            </a:prstGeom>
            <a:solidFill>
              <a:schemeClr val="bg2">
                <a:lumMod val="10000"/>
              </a:schemeClr>
            </a:solidFill>
            <a:ln w="9525">
              <a:solidFill>
                <a:srgbClr val="002060"/>
              </a:solidFill>
              <a:miter lim="800000"/>
              <a:headEnd/>
              <a:tailEnd/>
            </a:ln>
          </p:spPr>
          <p:txBody>
            <a:bodyPr lIns="87782" tIns="43891" rIns="87782" bIns="43891"/>
            <a:lstStyle>
              <a:lvl1pPr algn="l">
                <a:spcBef>
                  <a:spcPct val="20000"/>
                </a:spcBef>
                <a:buChar char="•"/>
                <a:defRPr sz="3200">
                  <a:solidFill>
                    <a:srgbClr val="0073CF"/>
                  </a:solidFill>
                  <a:latin typeface="Arial" pitchFamily="34" charset="0"/>
                </a:defRPr>
              </a:lvl1pPr>
              <a:lvl2pPr marL="742950" indent="-285750" algn="l">
                <a:spcBef>
                  <a:spcPct val="20000"/>
                </a:spcBef>
                <a:buChar char="–"/>
                <a:defRPr sz="2800">
                  <a:solidFill>
                    <a:srgbClr val="0073CF"/>
                  </a:solidFill>
                  <a:latin typeface="Arial" pitchFamily="34" charset="0"/>
                </a:defRPr>
              </a:lvl2pPr>
              <a:lvl3pPr marL="1143000" indent="-228600" algn="l">
                <a:spcBef>
                  <a:spcPct val="20000"/>
                </a:spcBef>
                <a:buChar char="•"/>
                <a:defRPr sz="2400">
                  <a:solidFill>
                    <a:srgbClr val="0073CF"/>
                  </a:solidFill>
                  <a:latin typeface="Arial" pitchFamily="34" charset="0"/>
                </a:defRPr>
              </a:lvl3pPr>
              <a:lvl4pPr marL="1600200" indent="-228600" algn="l">
                <a:spcBef>
                  <a:spcPct val="20000"/>
                </a:spcBef>
                <a:buChar char="–"/>
                <a:defRPr sz="2000">
                  <a:solidFill>
                    <a:srgbClr val="0073CF"/>
                  </a:solidFill>
                  <a:latin typeface="Arial" pitchFamily="34" charset="0"/>
                </a:defRPr>
              </a:lvl4pPr>
              <a:lvl5pPr marL="2057400" indent="-228600" algn="l">
                <a:spcBef>
                  <a:spcPct val="20000"/>
                </a:spcBef>
                <a:buChar char="»"/>
                <a:defRPr sz="2000">
                  <a:solidFill>
                    <a:srgbClr val="0073CF"/>
                  </a:solidFill>
                  <a:latin typeface="Arial" pitchFamily="34" charset="0"/>
                </a:defRPr>
              </a:lvl5pPr>
              <a:lvl6pPr marL="2514600" indent="-228600" eaLnBrk="0" fontAlgn="base" hangingPunct="0">
                <a:spcBef>
                  <a:spcPct val="20000"/>
                </a:spcBef>
                <a:spcAft>
                  <a:spcPct val="0"/>
                </a:spcAft>
                <a:buChar char="»"/>
                <a:defRPr sz="2000">
                  <a:solidFill>
                    <a:srgbClr val="0073CF"/>
                  </a:solidFill>
                  <a:latin typeface="Arial" pitchFamily="34" charset="0"/>
                </a:defRPr>
              </a:lvl6pPr>
              <a:lvl7pPr marL="2971800" indent="-228600" eaLnBrk="0" fontAlgn="base" hangingPunct="0">
                <a:spcBef>
                  <a:spcPct val="20000"/>
                </a:spcBef>
                <a:spcAft>
                  <a:spcPct val="0"/>
                </a:spcAft>
                <a:buChar char="»"/>
                <a:defRPr sz="2000">
                  <a:solidFill>
                    <a:srgbClr val="0073CF"/>
                  </a:solidFill>
                  <a:latin typeface="Arial" pitchFamily="34" charset="0"/>
                </a:defRPr>
              </a:lvl7pPr>
              <a:lvl8pPr marL="3429000" indent="-228600" eaLnBrk="0" fontAlgn="base" hangingPunct="0">
                <a:spcBef>
                  <a:spcPct val="20000"/>
                </a:spcBef>
                <a:spcAft>
                  <a:spcPct val="0"/>
                </a:spcAft>
                <a:buChar char="»"/>
                <a:defRPr sz="2000">
                  <a:solidFill>
                    <a:srgbClr val="0073CF"/>
                  </a:solidFill>
                  <a:latin typeface="Arial" pitchFamily="34" charset="0"/>
                </a:defRPr>
              </a:lvl8pPr>
              <a:lvl9pPr marL="3886200" indent="-228600" eaLnBrk="0" fontAlgn="base" hangingPunct="0">
                <a:spcBef>
                  <a:spcPct val="20000"/>
                </a:spcBef>
                <a:spcAft>
                  <a:spcPct val="0"/>
                </a:spcAft>
                <a:buChar char="»"/>
                <a:defRPr sz="2000">
                  <a:solidFill>
                    <a:srgbClr val="0073CF"/>
                  </a:solidFill>
                  <a:latin typeface="Arial" pitchFamily="34" charset="0"/>
                </a:defRPr>
              </a:lvl9pPr>
            </a:lstStyle>
            <a:p>
              <a:pPr algn="ctr">
                <a:spcBef>
                  <a:spcPct val="0"/>
                </a:spcBef>
                <a:buFontTx/>
                <a:buNone/>
              </a:pPr>
              <a:r>
                <a:rPr lang="en-US" altLang="en-US" sz="2400" b="1" dirty="0">
                  <a:solidFill>
                    <a:srgbClr val="FFFFFF"/>
                  </a:solidFill>
                  <a:latin typeface="Garamond" pitchFamily="18" charset="0"/>
                  <a:ea typeface="MS Mincho" pitchFamily="49" charset="-128"/>
                </a:rPr>
                <a:t>OECD </a:t>
              </a:r>
              <a:endParaRPr lang="en-US" altLang="en-US" sz="2400" b="1" dirty="0" smtClean="0">
                <a:solidFill>
                  <a:srgbClr val="FFFFFF"/>
                </a:solidFill>
                <a:latin typeface="Garamond" pitchFamily="18" charset="0"/>
                <a:ea typeface="MS Mincho" pitchFamily="49" charset="-128"/>
              </a:endParaRPr>
            </a:p>
            <a:p>
              <a:pPr algn="ctr">
                <a:spcBef>
                  <a:spcPct val="0"/>
                </a:spcBef>
                <a:buFontTx/>
                <a:buNone/>
              </a:pPr>
              <a:r>
                <a:rPr lang="en-US" altLang="en-US" sz="2400" b="1" dirty="0" smtClean="0">
                  <a:solidFill>
                    <a:srgbClr val="FFFFFF"/>
                  </a:solidFill>
                  <a:latin typeface="Garamond" pitchFamily="18" charset="0"/>
                  <a:ea typeface="MS Mincho" pitchFamily="49" charset="-128"/>
                </a:rPr>
                <a:t>Council</a:t>
              </a:r>
              <a:endParaRPr lang="en-US" altLang="en-US" sz="2400" dirty="0">
                <a:solidFill>
                  <a:schemeClr val="tx1"/>
                </a:solidFill>
                <a:latin typeface="Georgia" pitchFamily="18" charset="0"/>
                <a:ea typeface="MS Mincho" pitchFamily="49" charset="-128"/>
              </a:endParaRPr>
            </a:p>
          </p:txBody>
        </p:sp>
        <p:sp>
          <p:nvSpPr>
            <p:cNvPr id="7" name="Text Box 80"/>
            <p:cNvSpPr txBox="1">
              <a:spLocks noChangeArrowheads="1"/>
            </p:cNvSpPr>
            <p:nvPr/>
          </p:nvSpPr>
          <p:spPr bwMode="auto">
            <a:xfrm>
              <a:off x="1930" y="6988"/>
              <a:ext cx="2242" cy="1083"/>
            </a:xfrm>
            <a:prstGeom prst="rect">
              <a:avLst/>
            </a:prstGeom>
            <a:solidFill>
              <a:srgbClr val="002060"/>
            </a:solidFill>
            <a:ln w="9525">
              <a:solidFill>
                <a:srgbClr val="002060"/>
              </a:solidFill>
              <a:miter lim="800000"/>
              <a:headEnd/>
              <a:tailEnd/>
            </a:ln>
          </p:spPr>
          <p:txBody>
            <a:bodyPr lIns="24384" tIns="24384" rIns="24384" bIns="24384"/>
            <a:lstStyle>
              <a:lvl1pPr algn="l">
                <a:spcBef>
                  <a:spcPct val="20000"/>
                </a:spcBef>
                <a:buChar char="•"/>
                <a:defRPr sz="3200">
                  <a:solidFill>
                    <a:srgbClr val="0073CF"/>
                  </a:solidFill>
                  <a:latin typeface="Arial" pitchFamily="34" charset="0"/>
                </a:defRPr>
              </a:lvl1pPr>
              <a:lvl2pPr marL="742950" indent="-285750" algn="l">
                <a:spcBef>
                  <a:spcPct val="20000"/>
                </a:spcBef>
                <a:buChar char="–"/>
                <a:defRPr sz="2800">
                  <a:solidFill>
                    <a:srgbClr val="0073CF"/>
                  </a:solidFill>
                  <a:latin typeface="Arial" pitchFamily="34" charset="0"/>
                </a:defRPr>
              </a:lvl2pPr>
              <a:lvl3pPr marL="1143000" indent="-228600" algn="l">
                <a:spcBef>
                  <a:spcPct val="20000"/>
                </a:spcBef>
                <a:buChar char="•"/>
                <a:defRPr sz="2400">
                  <a:solidFill>
                    <a:srgbClr val="0073CF"/>
                  </a:solidFill>
                  <a:latin typeface="Arial" pitchFamily="34" charset="0"/>
                </a:defRPr>
              </a:lvl3pPr>
              <a:lvl4pPr marL="1600200" indent="-228600" algn="l">
                <a:spcBef>
                  <a:spcPct val="20000"/>
                </a:spcBef>
                <a:buChar char="–"/>
                <a:defRPr sz="2000">
                  <a:solidFill>
                    <a:srgbClr val="0073CF"/>
                  </a:solidFill>
                  <a:latin typeface="Arial" pitchFamily="34" charset="0"/>
                </a:defRPr>
              </a:lvl4pPr>
              <a:lvl5pPr marL="2057400" indent="-228600" algn="l">
                <a:spcBef>
                  <a:spcPct val="20000"/>
                </a:spcBef>
                <a:buChar char="»"/>
                <a:defRPr sz="2000">
                  <a:solidFill>
                    <a:srgbClr val="0073CF"/>
                  </a:solidFill>
                  <a:latin typeface="Arial" pitchFamily="34" charset="0"/>
                </a:defRPr>
              </a:lvl5pPr>
              <a:lvl6pPr marL="2514600" indent="-228600" eaLnBrk="0" fontAlgn="base" hangingPunct="0">
                <a:spcBef>
                  <a:spcPct val="20000"/>
                </a:spcBef>
                <a:spcAft>
                  <a:spcPct val="0"/>
                </a:spcAft>
                <a:buChar char="»"/>
                <a:defRPr sz="2000">
                  <a:solidFill>
                    <a:srgbClr val="0073CF"/>
                  </a:solidFill>
                  <a:latin typeface="Arial" pitchFamily="34" charset="0"/>
                </a:defRPr>
              </a:lvl6pPr>
              <a:lvl7pPr marL="2971800" indent="-228600" eaLnBrk="0" fontAlgn="base" hangingPunct="0">
                <a:spcBef>
                  <a:spcPct val="20000"/>
                </a:spcBef>
                <a:spcAft>
                  <a:spcPct val="0"/>
                </a:spcAft>
                <a:buChar char="»"/>
                <a:defRPr sz="2000">
                  <a:solidFill>
                    <a:srgbClr val="0073CF"/>
                  </a:solidFill>
                  <a:latin typeface="Arial" pitchFamily="34" charset="0"/>
                </a:defRPr>
              </a:lvl7pPr>
              <a:lvl8pPr marL="3429000" indent="-228600" eaLnBrk="0" fontAlgn="base" hangingPunct="0">
                <a:spcBef>
                  <a:spcPct val="20000"/>
                </a:spcBef>
                <a:spcAft>
                  <a:spcPct val="0"/>
                </a:spcAft>
                <a:buChar char="»"/>
                <a:defRPr sz="2000">
                  <a:solidFill>
                    <a:srgbClr val="0073CF"/>
                  </a:solidFill>
                  <a:latin typeface="Arial" pitchFamily="34" charset="0"/>
                </a:defRPr>
              </a:lvl8pPr>
              <a:lvl9pPr marL="3886200" indent="-228600" eaLnBrk="0" fontAlgn="base" hangingPunct="0">
                <a:spcBef>
                  <a:spcPct val="20000"/>
                </a:spcBef>
                <a:spcAft>
                  <a:spcPct val="0"/>
                </a:spcAft>
                <a:buChar char="»"/>
                <a:defRPr sz="2000">
                  <a:solidFill>
                    <a:srgbClr val="0073CF"/>
                  </a:solidFill>
                  <a:latin typeface="Arial" pitchFamily="34" charset="0"/>
                </a:defRPr>
              </a:lvl9pPr>
            </a:lstStyle>
            <a:p>
              <a:pPr algn="ctr">
                <a:spcBef>
                  <a:spcPct val="0"/>
                </a:spcBef>
                <a:buFontTx/>
                <a:buNone/>
              </a:pPr>
              <a:r>
                <a:rPr lang="en-US" altLang="en-US" sz="1800" b="1" dirty="0" smtClean="0">
                  <a:solidFill>
                    <a:schemeClr val="bg1"/>
                  </a:solidFill>
                  <a:latin typeface="Garamond" panose="02020404030301010803" pitchFamily="18" charset="0"/>
                  <a:ea typeface="MS Mincho" pitchFamily="49" charset="-128"/>
                </a:rPr>
                <a:t>OECD</a:t>
              </a:r>
            </a:p>
            <a:p>
              <a:pPr algn="ctr">
                <a:spcBef>
                  <a:spcPct val="0"/>
                </a:spcBef>
                <a:buFontTx/>
                <a:buNone/>
              </a:pPr>
              <a:r>
                <a:rPr lang="en-US" altLang="en-US" sz="1800" b="1" dirty="0" smtClean="0">
                  <a:solidFill>
                    <a:schemeClr val="bg1"/>
                  </a:solidFill>
                  <a:latin typeface="Garamond" panose="02020404030301010803" pitchFamily="18" charset="0"/>
                  <a:ea typeface="MS Mincho" pitchFamily="49" charset="-128"/>
                </a:rPr>
                <a:t>Secretariat</a:t>
              </a:r>
              <a:r>
                <a:rPr lang="en-US" altLang="en-US" sz="1100" dirty="0" smtClean="0">
                  <a:solidFill>
                    <a:schemeClr val="tx1"/>
                  </a:solidFill>
                  <a:latin typeface="Verdana" pitchFamily="34" charset="0"/>
                  <a:ea typeface="MS Mincho" pitchFamily="49" charset="-128"/>
                </a:rPr>
                <a:t> </a:t>
              </a:r>
            </a:p>
          </p:txBody>
        </p:sp>
        <p:sp>
          <p:nvSpPr>
            <p:cNvPr id="8" name="Text Box 78"/>
            <p:cNvSpPr txBox="1">
              <a:spLocks noChangeArrowheads="1"/>
            </p:cNvSpPr>
            <p:nvPr/>
          </p:nvSpPr>
          <p:spPr bwMode="auto">
            <a:xfrm>
              <a:off x="4658" y="3111"/>
              <a:ext cx="3441" cy="1407"/>
            </a:xfrm>
            <a:prstGeom prst="rect">
              <a:avLst/>
            </a:prstGeom>
            <a:solidFill>
              <a:srgbClr val="92D050"/>
            </a:solidFill>
            <a:ln w="9525">
              <a:solidFill>
                <a:srgbClr val="000000"/>
              </a:solidFill>
              <a:miter lim="800000"/>
              <a:headEnd/>
              <a:tailEnd/>
            </a:ln>
          </p:spPr>
          <p:txBody>
            <a:bodyPr lIns="87782" tIns="43891" rIns="81407" bIns="43891"/>
            <a:lstStyle>
              <a:lvl1pPr algn="l">
                <a:spcBef>
                  <a:spcPct val="20000"/>
                </a:spcBef>
                <a:buChar char="•"/>
                <a:defRPr sz="3200">
                  <a:solidFill>
                    <a:srgbClr val="0073CF"/>
                  </a:solidFill>
                  <a:latin typeface="Arial" pitchFamily="34" charset="0"/>
                </a:defRPr>
              </a:lvl1pPr>
              <a:lvl2pPr marL="742950" indent="-285750" algn="l">
                <a:spcBef>
                  <a:spcPct val="20000"/>
                </a:spcBef>
                <a:buChar char="–"/>
                <a:defRPr sz="2800">
                  <a:solidFill>
                    <a:srgbClr val="0073CF"/>
                  </a:solidFill>
                  <a:latin typeface="Arial" pitchFamily="34" charset="0"/>
                </a:defRPr>
              </a:lvl2pPr>
              <a:lvl3pPr marL="1143000" indent="-228600" algn="l">
                <a:spcBef>
                  <a:spcPct val="20000"/>
                </a:spcBef>
                <a:buChar char="•"/>
                <a:defRPr sz="2400">
                  <a:solidFill>
                    <a:srgbClr val="0073CF"/>
                  </a:solidFill>
                  <a:latin typeface="Arial" pitchFamily="34" charset="0"/>
                </a:defRPr>
              </a:lvl3pPr>
              <a:lvl4pPr marL="1600200" indent="-228600" algn="l">
                <a:spcBef>
                  <a:spcPct val="20000"/>
                </a:spcBef>
                <a:buChar char="–"/>
                <a:defRPr sz="2000">
                  <a:solidFill>
                    <a:srgbClr val="0073CF"/>
                  </a:solidFill>
                  <a:latin typeface="Arial" pitchFamily="34" charset="0"/>
                </a:defRPr>
              </a:lvl4pPr>
              <a:lvl5pPr marL="2057400" indent="-228600" algn="l">
                <a:spcBef>
                  <a:spcPct val="20000"/>
                </a:spcBef>
                <a:buChar char="»"/>
                <a:defRPr sz="2000">
                  <a:solidFill>
                    <a:srgbClr val="0073CF"/>
                  </a:solidFill>
                  <a:latin typeface="Arial" pitchFamily="34" charset="0"/>
                </a:defRPr>
              </a:lvl5pPr>
              <a:lvl6pPr marL="2514600" indent="-228600" eaLnBrk="0" fontAlgn="base" hangingPunct="0">
                <a:spcBef>
                  <a:spcPct val="20000"/>
                </a:spcBef>
                <a:spcAft>
                  <a:spcPct val="0"/>
                </a:spcAft>
                <a:buChar char="»"/>
                <a:defRPr sz="2000">
                  <a:solidFill>
                    <a:srgbClr val="0073CF"/>
                  </a:solidFill>
                  <a:latin typeface="Arial" pitchFamily="34" charset="0"/>
                </a:defRPr>
              </a:lvl6pPr>
              <a:lvl7pPr marL="2971800" indent="-228600" eaLnBrk="0" fontAlgn="base" hangingPunct="0">
                <a:spcBef>
                  <a:spcPct val="20000"/>
                </a:spcBef>
                <a:spcAft>
                  <a:spcPct val="0"/>
                </a:spcAft>
                <a:buChar char="»"/>
                <a:defRPr sz="2000">
                  <a:solidFill>
                    <a:srgbClr val="0073CF"/>
                  </a:solidFill>
                  <a:latin typeface="Arial" pitchFamily="34" charset="0"/>
                </a:defRPr>
              </a:lvl7pPr>
              <a:lvl8pPr marL="3429000" indent="-228600" eaLnBrk="0" fontAlgn="base" hangingPunct="0">
                <a:spcBef>
                  <a:spcPct val="20000"/>
                </a:spcBef>
                <a:spcAft>
                  <a:spcPct val="0"/>
                </a:spcAft>
                <a:buChar char="»"/>
                <a:defRPr sz="2000">
                  <a:solidFill>
                    <a:srgbClr val="0073CF"/>
                  </a:solidFill>
                  <a:latin typeface="Arial" pitchFamily="34" charset="0"/>
                </a:defRPr>
              </a:lvl8pPr>
              <a:lvl9pPr marL="3886200" indent="-228600" eaLnBrk="0" fontAlgn="base" hangingPunct="0">
                <a:spcBef>
                  <a:spcPct val="20000"/>
                </a:spcBef>
                <a:spcAft>
                  <a:spcPct val="0"/>
                </a:spcAft>
                <a:buChar char="»"/>
                <a:defRPr sz="2000">
                  <a:solidFill>
                    <a:srgbClr val="0073CF"/>
                  </a:solidFill>
                  <a:latin typeface="Arial" pitchFamily="34" charset="0"/>
                </a:defRPr>
              </a:lvl9pPr>
            </a:lstStyle>
            <a:p>
              <a:pPr algn="ctr">
                <a:spcBef>
                  <a:spcPct val="0"/>
                </a:spcBef>
                <a:buFontTx/>
                <a:buNone/>
              </a:pPr>
              <a:r>
                <a:rPr lang="en-US" altLang="en-US" sz="2200" b="1" dirty="0">
                  <a:solidFill>
                    <a:schemeClr val="tx1"/>
                  </a:solidFill>
                  <a:latin typeface="Bookman Old Style" pitchFamily="18" charset="0"/>
                  <a:ea typeface="MS Mincho" pitchFamily="49" charset="-128"/>
                </a:rPr>
                <a:t>Chemicals Committee</a:t>
              </a:r>
              <a:endParaRPr lang="en-US" altLang="en-US" sz="2200" b="1" dirty="0">
                <a:solidFill>
                  <a:schemeClr val="tx1"/>
                </a:solidFill>
                <a:latin typeface="Georgia" pitchFamily="18" charset="0"/>
                <a:ea typeface="MS Mincho" pitchFamily="49" charset="-128"/>
              </a:endParaRPr>
            </a:p>
          </p:txBody>
        </p:sp>
        <p:sp>
          <p:nvSpPr>
            <p:cNvPr id="9" name="Text Box 68"/>
            <p:cNvSpPr txBox="1">
              <a:spLocks noChangeArrowheads="1"/>
            </p:cNvSpPr>
            <p:nvPr/>
          </p:nvSpPr>
          <p:spPr bwMode="auto">
            <a:xfrm>
              <a:off x="4658" y="7529"/>
              <a:ext cx="3442" cy="2145"/>
            </a:xfrm>
            <a:prstGeom prst="rect">
              <a:avLst/>
            </a:prstGeom>
            <a:solidFill>
              <a:srgbClr val="92D050"/>
            </a:solidFill>
            <a:ln w="9525">
              <a:solidFill>
                <a:srgbClr val="000000"/>
              </a:solidFill>
              <a:miter lim="800000"/>
              <a:headEnd/>
              <a:tailEnd/>
            </a:ln>
          </p:spPr>
          <p:txBody>
            <a:bodyPr lIns="24384" tIns="12192" rIns="24384" bIns="12192"/>
            <a:lstStyle>
              <a:lvl1pPr algn="l">
                <a:spcBef>
                  <a:spcPct val="20000"/>
                </a:spcBef>
                <a:buChar char="•"/>
                <a:defRPr sz="3200">
                  <a:solidFill>
                    <a:srgbClr val="0073CF"/>
                  </a:solidFill>
                  <a:latin typeface="Arial" pitchFamily="34" charset="0"/>
                </a:defRPr>
              </a:lvl1pPr>
              <a:lvl2pPr marL="742950" indent="-285750" algn="l">
                <a:spcBef>
                  <a:spcPct val="20000"/>
                </a:spcBef>
                <a:buChar char="–"/>
                <a:defRPr sz="2800">
                  <a:solidFill>
                    <a:srgbClr val="0073CF"/>
                  </a:solidFill>
                  <a:latin typeface="Arial" pitchFamily="34" charset="0"/>
                </a:defRPr>
              </a:lvl2pPr>
              <a:lvl3pPr marL="1143000" indent="-228600" algn="l">
                <a:spcBef>
                  <a:spcPct val="20000"/>
                </a:spcBef>
                <a:buChar char="•"/>
                <a:defRPr sz="2400">
                  <a:solidFill>
                    <a:srgbClr val="0073CF"/>
                  </a:solidFill>
                  <a:latin typeface="Arial" pitchFamily="34" charset="0"/>
                </a:defRPr>
              </a:lvl3pPr>
              <a:lvl4pPr marL="1600200" indent="-228600" algn="l">
                <a:spcBef>
                  <a:spcPct val="20000"/>
                </a:spcBef>
                <a:buChar char="–"/>
                <a:defRPr sz="2000">
                  <a:solidFill>
                    <a:srgbClr val="0073CF"/>
                  </a:solidFill>
                  <a:latin typeface="Arial" pitchFamily="34" charset="0"/>
                </a:defRPr>
              </a:lvl4pPr>
              <a:lvl5pPr marL="2057400" indent="-228600" algn="l">
                <a:spcBef>
                  <a:spcPct val="20000"/>
                </a:spcBef>
                <a:buChar char="»"/>
                <a:defRPr sz="2000">
                  <a:solidFill>
                    <a:srgbClr val="0073CF"/>
                  </a:solidFill>
                  <a:latin typeface="Arial" pitchFamily="34" charset="0"/>
                </a:defRPr>
              </a:lvl5pPr>
              <a:lvl6pPr marL="2514600" indent="-228600" eaLnBrk="0" fontAlgn="base" hangingPunct="0">
                <a:spcBef>
                  <a:spcPct val="20000"/>
                </a:spcBef>
                <a:spcAft>
                  <a:spcPct val="0"/>
                </a:spcAft>
                <a:buChar char="»"/>
                <a:defRPr sz="2000">
                  <a:solidFill>
                    <a:srgbClr val="0073CF"/>
                  </a:solidFill>
                  <a:latin typeface="Arial" pitchFamily="34" charset="0"/>
                </a:defRPr>
              </a:lvl6pPr>
              <a:lvl7pPr marL="2971800" indent="-228600" eaLnBrk="0" fontAlgn="base" hangingPunct="0">
                <a:spcBef>
                  <a:spcPct val="20000"/>
                </a:spcBef>
                <a:spcAft>
                  <a:spcPct val="0"/>
                </a:spcAft>
                <a:buChar char="»"/>
                <a:defRPr sz="2000">
                  <a:solidFill>
                    <a:srgbClr val="0073CF"/>
                  </a:solidFill>
                  <a:latin typeface="Arial" pitchFamily="34" charset="0"/>
                </a:defRPr>
              </a:lvl7pPr>
              <a:lvl8pPr marL="3429000" indent="-228600" eaLnBrk="0" fontAlgn="base" hangingPunct="0">
                <a:spcBef>
                  <a:spcPct val="20000"/>
                </a:spcBef>
                <a:spcAft>
                  <a:spcPct val="0"/>
                </a:spcAft>
                <a:buChar char="»"/>
                <a:defRPr sz="2000">
                  <a:solidFill>
                    <a:srgbClr val="0073CF"/>
                  </a:solidFill>
                  <a:latin typeface="Arial" pitchFamily="34" charset="0"/>
                </a:defRPr>
              </a:lvl8pPr>
              <a:lvl9pPr marL="3886200" indent="-228600" eaLnBrk="0" fontAlgn="base" hangingPunct="0">
                <a:spcBef>
                  <a:spcPct val="20000"/>
                </a:spcBef>
                <a:spcAft>
                  <a:spcPct val="0"/>
                </a:spcAft>
                <a:buChar char="»"/>
                <a:defRPr sz="2000">
                  <a:solidFill>
                    <a:srgbClr val="0073CF"/>
                  </a:solidFill>
                  <a:latin typeface="Arial" pitchFamily="34" charset="0"/>
                </a:defRPr>
              </a:lvl9pPr>
            </a:lstStyle>
            <a:p>
              <a:pPr algn="ctr">
                <a:spcBef>
                  <a:spcPct val="0"/>
                </a:spcBef>
                <a:buNone/>
              </a:pPr>
              <a:r>
                <a:rPr lang="en-US" altLang="en-US" sz="2200" b="1" dirty="0" smtClean="0">
                  <a:solidFill>
                    <a:schemeClr val="tx1"/>
                  </a:solidFill>
                  <a:latin typeface="Bookman Old Style" pitchFamily="18" charset="0"/>
                  <a:ea typeface="MS Mincho" pitchFamily="49" charset="-128"/>
                </a:rPr>
                <a:t>WP </a:t>
              </a:r>
              <a:r>
                <a:rPr lang="en-US" altLang="en-US" sz="2200" b="1" dirty="0">
                  <a:solidFill>
                    <a:schemeClr val="tx1"/>
                  </a:solidFill>
                  <a:latin typeface="Bookman Old Style" pitchFamily="18" charset="0"/>
                  <a:ea typeface="MS Mincho" pitchFamily="49" charset="-128"/>
                </a:rPr>
                <a:t>Chemicals, </a:t>
              </a:r>
              <a:r>
                <a:rPr lang="en-US" altLang="en-US" sz="2200" b="1" dirty="0" smtClean="0">
                  <a:solidFill>
                    <a:schemeClr val="tx1"/>
                  </a:solidFill>
                  <a:latin typeface="Bookman Old Style" pitchFamily="18" charset="0"/>
                  <a:ea typeface="MS Mincho" pitchFamily="49" charset="-128"/>
                </a:rPr>
                <a:t>Pesticides &amp; </a:t>
              </a:r>
              <a:r>
                <a:rPr lang="en-US" altLang="en-US" sz="2200" b="1" dirty="0">
                  <a:solidFill>
                    <a:schemeClr val="tx1"/>
                  </a:solidFill>
                  <a:latin typeface="Bookman Old Style" pitchFamily="18" charset="0"/>
                  <a:ea typeface="MS Mincho" pitchFamily="49" charset="-128"/>
                </a:rPr>
                <a:t>Biotechnology</a:t>
              </a:r>
            </a:p>
          </p:txBody>
        </p:sp>
      </p:grpSp>
      <p:sp>
        <p:nvSpPr>
          <p:cNvPr id="10" name="TextBox 9"/>
          <p:cNvSpPr txBox="1"/>
          <p:nvPr/>
        </p:nvSpPr>
        <p:spPr>
          <a:xfrm>
            <a:off x="1646335" y="951599"/>
            <a:ext cx="2548791" cy="4893647"/>
          </a:xfrm>
          <a:prstGeom prst="rect">
            <a:avLst/>
          </a:prstGeom>
          <a:noFill/>
          <a:ln w="57150">
            <a:solidFill>
              <a:srgbClr val="00B050"/>
            </a:solidFill>
          </a:ln>
        </p:spPr>
        <p:txBody>
          <a:bodyPr wrap="square" rtlCol="0">
            <a:spAutoFit/>
          </a:bodyPr>
          <a:lstStyle/>
          <a:p>
            <a:endParaRPr lang="en-GB" dirty="0" smtClean="0"/>
          </a:p>
          <a:p>
            <a:endParaRPr lang="en-GB" dirty="0"/>
          </a:p>
          <a:p>
            <a:endParaRPr lang="en-GB" dirty="0" smtClean="0"/>
          </a:p>
          <a:p>
            <a:endParaRPr lang="en-GB" dirty="0" smtClean="0"/>
          </a:p>
          <a:p>
            <a:pPr algn="ctr"/>
            <a:endParaRPr lang="en-GB" sz="3200" b="1" dirty="0" smtClean="0">
              <a:solidFill>
                <a:schemeClr val="tx2"/>
              </a:solidFill>
            </a:endParaRPr>
          </a:p>
          <a:p>
            <a:pPr algn="ctr"/>
            <a:r>
              <a:rPr lang="en-GB" sz="3200" b="1" dirty="0" smtClean="0">
                <a:solidFill>
                  <a:schemeClr val="tx2"/>
                </a:solidFill>
              </a:rPr>
              <a:t>JOINT MEETING</a:t>
            </a:r>
          </a:p>
          <a:p>
            <a:endParaRPr lang="en-GB" b="1" dirty="0" smtClean="0"/>
          </a:p>
          <a:p>
            <a:endParaRPr lang="en-GB" b="1" dirty="0" smtClean="0"/>
          </a:p>
          <a:p>
            <a:endParaRPr lang="en-GB" dirty="0"/>
          </a:p>
          <a:p>
            <a:endParaRPr lang="en-GB" dirty="0" smtClean="0"/>
          </a:p>
          <a:p>
            <a:endParaRPr lang="en-GB" dirty="0"/>
          </a:p>
          <a:p>
            <a:endParaRPr lang="en-GB" dirty="0" smtClean="0"/>
          </a:p>
          <a:p>
            <a:endParaRPr lang="en-GB" dirty="0" smtClean="0"/>
          </a:p>
          <a:p>
            <a:endParaRPr lang="en-GB" dirty="0"/>
          </a:p>
        </p:txBody>
      </p:sp>
      <p:sp>
        <p:nvSpPr>
          <p:cNvPr id="11" name="Rectangle 10"/>
          <p:cNvSpPr/>
          <p:nvPr/>
        </p:nvSpPr>
        <p:spPr>
          <a:xfrm>
            <a:off x="4289701" y="343037"/>
            <a:ext cx="4716016" cy="6093976"/>
          </a:xfrm>
          <a:prstGeom prst="rect">
            <a:avLst/>
          </a:prstGeom>
          <a:ln w="57150">
            <a:solidFill>
              <a:srgbClr val="0073CF"/>
            </a:solidFill>
          </a:ln>
        </p:spPr>
        <p:txBody>
          <a:bodyPr wrap="square">
            <a:spAutoFit/>
          </a:bodyPr>
          <a:lstStyle/>
          <a:p>
            <a:pPr marL="285750" lvl="0" indent="-285750">
              <a:buFont typeface="Arial" panose="020B0604020202020204" pitchFamily="34" charset="0"/>
              <a:buChar char="•"/>
            </a:pPr>
            <a:r>
              <a:rPr lang="en-GB" sz="3000" b="1" dirty="0" smtClean="0">
                <a:latin typeface="Calibri" panose="020F0502020204030204" pitchFamily="34" charset="0"/>
              </a:rPr>
              <a:t>Good </a:t>
            </a:r>
            <a:r>
              <a:rPr lang="en-GB" sz="3000" b="1" dirty="0">
                <a:latin typeface="Calibri" panose="020F0502020204030204" pitchFamily="34" charset="0"/>
              </a:rPr>
              <a:t>Laboratory </a:t>
            </a:r>
            <a:r>
              <a:rPr lang="en-GB" sz="3000" b="1" dirty="0" smtClean="0">
                <a:latin typeface="Calibri" panose="020F0502020204030204" pitchFamily="34" charset="0"/>
              </a:rPr>
              <a:t>Practice</a:t>
            </a:r>
          </a:p>
          <a:p>
            <a:pPr marL="285750" lvl="0" indent="-285750">
              <a:buFont typeface="Arial" panose="020B0604020202020204" pitchFamily="34" charset="0"/>
              <a:buChar char="•"/>
            </a:pPr>
            <a:r>
              <a:rPr lang="en-GB" sz="3000" b="1" dirty="0" smtClean="0">
                <a:latin typeface="Calibri" panose="020F0502020204030204" pitchFamily="34" charset="0"/>
              </a:rPr>
              <a:t>Test Guidelines</a:t>
            </a:r>
          </a:p>
          <a:p>
            <a:pPr marL="285750" indent="-285750">
              <a:buFont typeface="Arial" panose="020B0604020202020204" pitchFamily="34" charset="0"/>
              <a:buChar char="•"/>
            </a:pPr>
            <a:r>
              <a:rPr lang="en-GB" sz="3000" b="1" dirty="0">
                <a:latin typeface="Calibri" panose="020F0502020204030204" pitchFamily="34" charset="0"/>
              </a:rPr>
              <a:t>Manufactured </a:t>
            </a:r>
            <a:r>
              <a:rPr lang="en-GB" sz="3000" b="1" dirty="0" err="1">
                <a:latin typeface="Calibri" panose="020F0502020204030204" pitchFamily="34" charset="0"/>
              </a:rPr>
              <a:t>Nanomaterials</a:t>
            </a:r>
            <a:r>
              <a:rPr lang="en-GB" sz="3000" b="1" dirty="0">
                <a:latin typeface="Calibri" panose="020F0502020204030204" pitchFamily="34" charset="0"/>
              </a:rPr>
              <a:t> </a:t>
            </a:r>
            <a:endParaRPr lang="en-GB" sz="3000" dirty="0">
              <a:latin typeface="Calibri" panose="020F0502020204030204" pitchFamily="34" charset="0"/>
            </a:endParaRPr>
          </a:p>
          <a:p>
            <a:pPr marL="285750" lvl="0" indent="-285750">
              <a:buFont typeface="Arial" panose="020B0604020202020204" pitchFamily="34" charset="0"/>
              <a:buChar char="•"/>
            </a:pPr>
            <a:r>
              <a:rPr lang="en-GB" sz="3000" b="1" dirty="0" smtClean="0">
                <a:latin typeface="Calibri" panose="020F0502020204030204" pitchFamily="34" charset="0"/>
              </a:rPr>
              <a:t>Hazard </a:t>
            </a:r>
            <a:r>
              <a:rPr lang="en-GB" sz="3000" b="1" dirty="0">
                <a:latin typeface="Calibri" panose="020F0502020204030204" pitchFamily="34" charset="0"/>
              </a:rPr>
              <a:t>Assessment </a:t>
            </a:r>
            <a:endParaRPr lang="en-GB" sz="3000" b="1" dirty="0" smtClean="0">
              <a:latin typeface="Calibri" panose="020F0502020204030204" pitchFamily="34" charset="0"/>
            </a:endParaRPr>
          </a:p>
          <a:p>
            <a:pPr marL="285750" lvl="0" indent="-285750">
              <a:buFont typeface="Arial" panose="020B0604020202020204" pitchFamily="34" charset="0"/>
              <a:buChar char="•"/>
            </a:pPr>
            <a:r>
              <a:rPr lang="en-GB" sz="3000" b="1" dirty="0" smtClean="0">
                <a:latin typeface="Calibri" panose="020F0502020204030204" pitchFamily="34" charset="0"/>
              </a:rPr>
              <a:t>Exposure </a:t>
            </a:r>
            <a:r>
              <a:rPr lang="en-GB" sz="3000" b="1" dirty="0">
                <a:latin typeface="Calibri" panose="020F0502020204030204" pitchFamily="34" charset="0"/>
              </a:rPr>
              <a:t>Assessment </a:t>
            </a:r>
            <a:endParaRPr lang="en-GB" sz="3000" b="1" dirty="0" smtClean="0">
              <a:latin typeface="Calibri" panose="020F0502020204030204" pitchFamily="34" charset="0"/>
            </a:endParaRPr>
          </a:p>
          <a:p>
            <a:pPr marL="285750" lvl="0" indent="-285750">
              <a:buFont typeface="Arial" panose="020B0604020202020204" pitchFamily="34" charset="0"/>
              <a:buChar char="•"/>
            </a:pPr>
            <a:r>
              <a:rPr lang="en-GB" sz="3000" b="1" dirty="0" smtClean="0">
                <a:latin typeface="Calibri" panose="020F0502020204030204" pitchFamily="34" charset="0"/>
              </a:rPr>
              <a:t>Pollutant </a:t>
            </a:r>
            <a:r>
              <a:rPr lang="en-GB" sz="3000" b="1" dirty="0">
                <a:latin typeface="Calibri" panose="020F0502020204030204" pitchFamily="34" charset="0"/>
              </a:rPr>
              <a:t>Release and Transfer Registers</a:t>
            </a:r>
            <a:r>
              <a:rPr lang="en-GB" sz="3000" dirty="0">
                <a:latin typeface="Calibri" panose="020F0502020204030204" pitchFamily="34" charset="0"/>
              </a:rPr>
              <a:t> </a:t>
            </a:r>
            <a:endParaRPr lang="en-GB" sz="3000" dirty="0" smtClean="0">
              <a:latin typeface="Calibri" panose="020F0502020204030204" pitchFamily="34" charset="0"/>
            </a:endParaRPr>
          </a:p>
          <a:p>
            <a:pPr marL="285750" lvl="0" indent="-285750">
              <a:buFont typeface="Arial" panose="020B0604020202020204" pitchFamily="34" charset="0"/>
              <a:buChar char="•"/>
            </a:pPr>
            <a:r>
              <a:rPr lang="en-GB" sz="3000" b="1" dirty="0" smtClean="0">
                <a:latin typeface="Calibri" panose="020F0502020204030204" pitchFamily="34" charset="0"/>
              </a:rPr>
              <a:t>Pesticides</a:t>
            </a:r>
            <a:r>
              <a:rPr lang="en-GB" sz="3000" dirty="0" smtClean="0">
                <a:latin typeface="Calibri" panose="020F0502020204030204" pitchFamily="34" charset="0"/>
              </a:rPr>
              <a:t> </a:t>
            </a:r>
          </a:p>
          <a:p>
            <a:pPr marL="285750" lvl="0" indent="-285750">
              <a:buFont typeface="Arial" panose="020B0604020202020204" pitchFamily="34" charset="0"/>
              <a:buChar char="•"/>
            </a:pPr>
            <a:r>
              <a:rPr lang="en-GB" sz="3000" b="1" dirty="0" smtClean="0">
                <a:latin typeface="Calibri" panose="020F0502020204030204" pitchFamily="34" charset="0"/>
              </a:rPr>
              <a:t>Biocides</a:t>
            </a:r>
            <a:r>
              <a:rPr lang="en-GB" sz="3000" dirty="0" smtClean="0">
                <a:latin typeface="Calibri" panose="020F0502020204030204" pitchFamily="34" charset="0"/>
              </a:rPr>
              <a:t> </a:t>
            </a:r>
          </a:p>
          <a:p>
            <a:pPr marL="285750" lvl="0" indent="-285750">
              <a:buFont typeface="Arial" panose="020B0604020202020204" pitchFamily="34" charset="0"/>
              <a:buChar char="•"/>
            </a:pPr>
            <a:r>
              <a:rPr lang="en-GB" sz="3000" b="1" dirty="0" smtClean="0">
                <a:latin typeface="Calibri" panose="020F0502020204030204" pitchFamily="34" charset="0"/>
              </a:rPr>
              <a:t>Chemical Accidents</a:t>
            </a:r>
            <a:endParaRPr lang="en-GB" sz="3000" dirty="0">
              <a:latin typeface="Calibri" panose="020F0502020204030204" pitchFamily="34" charset="0"/>
            </a:endParaRPr>
          </a:p>
          <a:p>
            <a:pPr marL="285750" lvl="0" indent="-285750">
              <a:buFont typeface="Arial" panose="020B0604020202020204" pitchFamily="34" charset="0"/>
              <a:buChar char="•"/>
            </a:pPr>
            <a:r>
              <a:rPr lang="en-GB" sz="3000" b="1" dirty="0" smtClean="0">
                <a:latin typeface="Calibri" panose="020F0502020204030204" pitchFamily="34" charset="0"/>
              </a:rPr>
              <a:t>Biotechnology</a:t>
            </a:r>
            <a:endParaRPr lang="en-GB" sz="3000" dirty="0">
              <a:latin typeface="Calibri" panose="020F0502020204030204" pitchFamily="34" charset="0"/>
            </a:endParaRPr>
          </a:p>
          <a:p>
            <a:pPr marL="285750" lvl="0" indent="-285750">
              <a:buFont typeface="Arial" panose="020B0604020202020204" pitchFamily="34" charset="0"/>
              <a:buChar char="•"/>
            </a:pPr>
            <a:r>
              <a:rPr lang="en-GB" sz="3000" b="1" dirty="0" smtClean="0">
                <a:latin typeface="Calibri" panose="020F0502020204030204" pitchFamily="34" charset="0"/>
              </a:rPr>
              <a:t>Novel </a:t>
            </a:r>
            <a:r>
              <a:rPr lang="en-GB" sz="3000" b="1" dirty="0">
                <a:latin typeface="Calibri" panose="020F0502020204030204" pitchFamily="34" charset="0"/>
              </a:rPr>
              <a:t>Foods and Feeds</a:t>
            </a:r>
            <a:r>
              <a:rPr lang="en-GB" sz="3000" dirty="0">
                <a:latin typeface="Calibri" panose="020F0502020204030204" pitchFamily="34" charset="0"/>
              </a:rPr>
              <a:t> </a:t>
            </a:r>
          </a:p>
        </p:txBody>
      </p:sp>
      <p:sp>
        <p:nvSpPr>
          <p:cNvPr id="13" name="Frame 12"/>
          <p:cNvSpPr/>
          <p:nvPr/>
        </p:nvSpPr>
        <p:spPr>
          <a:xfrm>
            <a:off x="4539931" y="1295400"/>
            <a:ext cx="3156269" cy="990599"/>
          </a:xfrm>
          <a:prstGeom prst="frame">
            <a:avLst>
              <a:gd name="adj1" fmla="val 769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Frame 11"/>
          <p:cNvSpPr/>
          <p:nvPr/>
        </p:nvSpPr>
        <p:spPr>
          <a:xfrm>
            <a:off x="4289701" y="829605"/>
            <a:ext cx="4325091" cy="2370795"/>
          </a:xfrm>
          <a:prstGeom prst="frame">
            <a:avLst>
              <a:gd name="adj1" fmla="val 295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057541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62000" y="1600200"/>
            <a:ext cx="8077200" cy="4800600"/>
          </a:xfrm>
          <a:prstGeom prst="rect">
            <a:avLst/>
          </a:prstGeom>
          <a:noFill/>
          <a:ln w="9525">
            <a:noFill/>
            <a:miter lim="800000"/>
            <a:headEnd/>
            <a:tailEnd/>
          </a:ln>
        </p:spPr>
        <p:txBody>
          <a:bodyPr wrap="none" anchor="ctr"/>
          <a:lstStyle/>
          <a:p>
            <a:pPr algn="ctr"/>
            <a:endParaRPr lang="en-GB" sz="2000">
              <a:solidFill>
                <a:schemeClr val="accent2"/>
              </a:solidFill>
            </a:endParaRPr>
          </a:p>
        </p:txBody>
      </p:sp>
      <p:sp>
        <p:nvSpPr>
          <p:cNvPr id="4099" name="Rectangle 3"/>
          <p:cNvSpPr>
            <a:spLocks noChangeArrowheads="1"/>
          </p:cNvSpPr>
          <p:nvPr/>
        </p:nvSpPr>
        <p:spPr bwMode="auto">
          <a:xfrm>
            <a:off x="1600200" y="304800"/>
            <a:ext cx="6629400" cy="457200"/>
          </a:xfrm>
          <a:prstGeom prst="rect">
            <a:avLst/>
          </a:prstGeom>
          <a:noFill/>
          <a:ln w="9525">
            <a:noFill/>
            <a:miter lim="800000"/>
            <a:headEnd/>
            <a:tailEnd/>
          </a:ln>
        </p:spPr>
        <p:txBody>
          <a:bodyPr wrap="none" anchor="ctr"/>
          <a:lstStyle/>
          <a:p>
            <a:pPr algn="ctr"/>
            <a:endParaRPr lang="en-GB" sz="3600">
              <a:solidFill>
                <a:schemeClr val="bg1"/>
              </a:solidFill>
              <a:latin typeface="Arial" pitchFamily="34" charset="0"/>
            </a:endParaRPr>
          </a:p>
        </p:txBody>
      </p:sp>
      <p:sp>
        <p:nvSpPr>
          <p:cNvPr id="4100" name="Rectangle 4"/>
          <p:cNvSpPr>
            <a:spLocks noChangeArrowheads="1"/>
          </p:cNvSpPr>
          <p:nvPr/>
        </p:nvSpPr>
        <p:spPr bwMode="auto">
          <a:xfrm>
            <a:off x="1600200" y="1265858"/>
            <a:ext cx="1907347" cy="864096"/>
          </a:xfrm>
          <a:prstGeom prst="rect">
            <a:avLst/>
          </a:prstGeom>
          <a:noFill/>
          <a:ln w="12700">
            <a:noFill/>
            <a:miter lim="800000"/>
            <a:headEnd/>
            <a:tailEnd/>
          </a:ln>
        </p:spPr>
        <p:txBody>
          <a:bodyPr wrap="none" anchor="ctr"/>
          <a:lstStyle/>
          <a:p>
            <a:pPr algn="ctr"/>
            <a:r>
              <a:rPr lang="en-US" sz="2400" b="1" dirty="0">
                <a:solidFill>
                  <a:schemeClr val="tx1">
                    <a:lumMod val="50000"/>
                  </a:schemeClr>
                </a:solidFill>
                <a:latin typeface="Comic Sans MS" pitchFamily="66" charset="0"/>
              </a:rPr>
              <a:t>Test </a:t>
            </a:r>
            <a:endParaRPr lang="en-US" sz="2400" b="1" dirty="0" smtClean="0">
              <a:solidFill>
                <a:schemeClr val="tx1">
                  <a:lumMod val="50000"/>
                </a:schemeClr>
              </a:solidFill>
              <a:latin typeface="Comic Sans MS" pitchFamily="66" charset="0"/>
            </a:endParaRPr>
          </a:p>
          <a:p>
            <a:pPr algn="ctr"/>
            <a:r>
              <a:rPr lang="en-US" sz="2400" b="1" dirty="0" smtClean="0">
                <a:solidFill>
                  <a:schemeClr val="tx1">
                    <a:lumMod val="50000"/>
                  </a:schemeClr>
                </a:solidFill>
                <a:latin typeface="Comic Sans MS" pitchFamily="66" charset="0"/>
              </a:rPr>
              <a:t>Guidelines</a:t>
            </a:r>
            <a:endParaRPr lang="en-US" sz="2400" b="1" dirty="0">
              <a:solidFill>
                <a:schemeClr val="tx1">
                  <a:lumMod val="50000"/>
                </a:schemeClr>
              </a:solidFill>
              <a:latin typeface="Comic Sans MS" pitchFamily="66" charset="0"/>
            </a:endParaRPr>
          </a:p>
        </p:txBody>
      </p:sp>
      <p:sp>
        <p:nvSpPr>
          <p:cNvPr id="4101" name="Rectangle 5"/>
          <p:cNvSpPr>
            <a:spLocks noChangeArrowheads="1"/>
          </p:cNvSpPr>
          <p:nvPr/>
        </p:nvSpPr>
        <p:spPr bwMode="auto">
          <a:xfrm>
            <a:off x="468313" y="3200400"/>
            <a:ext cx="8207375" cy="1600200"/>
          </a:xfrm>
          <a:prstGeom prst="rect">
            <a:avLst/>
          </a:prstGeom>
          <a:noFill/>
          <a:ln w="38100">
            <a:solidFill>
              <a:schemeClr val="tx1"/>
            </a:solidFill>
            <a:miter lim="800000"/>
            <a:headEnd/>
            <a:tailEnd/>
          </a:ln>
        </p:spPr>
        <p:txBody>
          <a:bodyPr wrap="none" anchor="ctr"/>
          <a:lstStyle/>
          <a:p>
            <a:pPr algn="ctr"/>
            <a:r>
              <a:rPr lang="en-US" sz="2800" b="1" dirty="0">
                <a:solidFill>
                  <a:srgbClr val="0070C0"/>
                </a:solidFill>
                <a:latin typeface="Comic Sans MS" pitchFamily="66" charset="0"/>
              </a:rPr>
              <a:t>Mutual Acceptance of </a:t>
            </a:r>
            <a:r>
              <a:rPr lang="en-US" sz="2800" b="1" dirty="0" smtClean="0">
                <a:solidFill>
                  <a:srgbClr val="0070C0"/>
                </a:solidFill>
                <a:latin typeface="Comic Sans MS" pitchFamily="66" charset="0"/>
              </a:rPr>
              <a:t>Data</a:t>
            </a:r>
            <a:endParaRPr lang="en-US" sz="2800" b="1" dirty="0">
              <a:solidFill>
                <a:srgbClr val="0070C0"/>
              </a:solidFill>
              <a:latin typeface="Comic Sans MS" pitchFamily="66" charset="0"/>
            </a:endParaRPr>
          </a:p>
          <a:p>
            <a:pPr algn="ctr"/>
            <a:r>
              <a:rPr lang="en-US" sz="2800" b="1" dirty="0">
                <a:solidFill>
                  <a:srgbClr val="FF0000"/>
                </a:solidFill>
                <a:latin typeface="Comic Sans MS" pitchFamily="66" charset="0"/>
              </a:rPr>
              <a:t>Legally binding on OECD Member </a:t>
            </a:r>
            <a:r>
              <a:rPr lang="en-US" sz="2800" b="1" dirty="0" smtClean="0">
                <a:solidFill>
                  <a:srgbClr val="FF0000"/>
                </a:solidFill>
                <a:latin typeface="Comic Sans MS" pitchFamily="66" charset="0"/>
              </a:rPr>
              <a:t>countries </a:t>
            </a:r>
          </a:p>
          <a:p>
            <a:pPr algn="ctr"/>
            <a:r>
              <a:rPr lang="en-US" sz="2800" b="1" dirty="0" smtClean="0">
                <a:solidFill>
                  <a:srgbClr val="FF0000"/>
                </a:solidFill>
                <a:latin typeface="Comic Sans MS" pitchFamily="66" charset="0"/>
              </a:rPr>
              <a:t>and </a:t>
            </a:r>
            <a:r>
              <a:rPr lang="en-US" sz="2800" b="1" u="sng" dirty="0" smtClean="0">
                <a:solidFill>
                  <a:srgbClr val="FF0000"/>
                </a:solidFill>
                <a:latin typeface="Comic Sans MS" pitchFamily="66" charset="0"/>
              </a:rPr>
              <a:t>other MAD Adherents</a:t>
            </a:r>
            <a:endParaRPr lang="en-US" sz="2800" b="1" u="sng" dirty="0">
              <a:solidFill>
                <a:srgbClr val="FF0000"/>
              </a:solidFill>
              <a:latin typeface="Comic Sans MS" pitchFamily="66" charset="0"/>
            </a:endParaRPr>
          </a:p>
          <a:p>
            <a:pPr algn="ctr"/>
            <a:r>
              <a:rPr lang="en-US" sz="2800" b="1" dirty="0">
                <a:latin typeface="Comic Sans MS" pitchFamily="66" charset="0"/>
              </a:rPr>
              <a:t> </a:t>
            </a:r>
          </a:p>
        </p:txBody>
      </p:sp>
      <p:sp>
        <p:nvSpPr>
          <p:cNvPr id="4102" name="Rectangle 6"/>
          <p:cNvSpPr>
            <a:spLocks noChangeArrowheads="1"/>
          </p:cNvSpPr>
          <p:nvPr/>
        </p:nvSpPr>
        <p:spPr bwMode="auto">
          <a:xfrm>
            <a:off x="804863" y="4800600"/>
            <a:ext cx="7543800" cy="990600"/>
          </a:xfrm>
          <a:prstGeom prst="rect">
            <a:avLst/>
          </a:prstGeom>
          <a:noFill/>
          <a:ln w="12700">
            <a:noFill/>
            <a:miter lim="800000"/>
            <a:headEnd/>
            <a:tailEnd/>
          </a:ln>
        </p:spPr>
        <p:txBody>
          <a:bodyPr wrap="none" anchor="ctr"/>
          <a:lstStyle/>
          <a:p>
            <a:pPr algn="ctr"/>
            <a:r>
              <a:rPr lang="en-US" sz="2600">
                <a:solidFill>
                  <a:schemeClr val="accent2"/>
                </a:solidFill>
                <a:latin typeface="Arial" pitchFamily="34" charset="0"/>
              </a:rPr>
              <a:t>  </a:t>
            </a:r>
            <a:endParaRPr lang="en-US" b="1">
              <a:solidFill>
                <a:schemeClr val="accent2"/>
              </a:solidFill>
            </a:endParaRPr>
          </a:p>
        </p:txBody>
      </p:sp>
      <p:sp>
        <p:nvSpPr>
          <p:cNvPr id="4103" name="Rectangle 7"/>
          <p:cNvSpPr>
            <a:spLocks noChangeArrowheads="1"/>
          </p:cNvSpPr>
          <p:nvPr/>
        </p:nvSpPr>
        <p:spPr bwMode="auto">
          <a:xfrm>
            <a:off x="5181602" y="1157846"/>
            <a:ext cx="2514598" cy="1080120"/>
          </a:xfrm>
          <a:prstGeom prst="rect">
            <a:avLst/>
          </a:prstGeom>
          <a:noFill/>
          <a:ln w="12700">
            <a:noFill/>
            <a:miter lim="800000"/>
            <a:headEnd/>
            <a:tailEnd/>
          </a:ln>
        </p:spPr>
        <p:txBody>
          <a:bodyPr wrap="none" anchor="ctr"/>
          <a:lstStyle/>
          <a:p>
            <a:pPr algn="ctr"/>
            <a:r>
              <a:rPr lang="en-US" sz="2400" b="1" dirty="0">
                <a:solidFill>
                  <a:schemeClr val="tx1">
                    <a:lumMod val="50000"/>
                  </a:schemeClr>
                </a:solidFill>
                <a:latin typeface="Comic Sans MS" pitchFamily="66" charset="0"/>
              </a:rPr>
              <a:t>Good Laboratory</a:t>
            </a:r>
          </a:p>
          <a:p>
            <a:pPr algn="ctr"/>
            <a:r>
              <a:rPr lang="en-US" sz="2400" b="1" dirty="0">
                <a:solidFill>
                  <a:schemeClr val="tx1">
                    <a:lumMod val="50000"/>
                  </a:schemeClr>
                </a:solidFill>
                <a:latin typeface="Comic Sans MS" pitchFamily="66" charset="0"/>
              </a:rPr>
              <a:t> Practice</a:t>
            </a:r>
          </a:p>
        </p:txBody>
      </p:sp>
      <p:cxnSp>
        <p:nvCxnSpPr>
          <p:cNvPr id="4104" name="AutoShape 8"/>
          <p:cNvCxnSpPr>
            <a:cxnSpLocks noChangeShapeType="1"/>
          </p:cNvCxnSpPr>
          <p:nvPr/>
        </p:nvCxnSpPr>
        <p:spPr bwMode="auto">
          <a:xfrm rot="16200000" flipH="1">
            <a:off x="2701586" y="1946619"/>
            <a:ext cx="1611922" cy="919087"/>
          </a:xfrm>
          <a:prstGeom prst="bentConnector3">
            <a:avLst>
              <a:gd name="adj1" fmla="val 1127"/>
            </a:avLst>
          </a:prstGeom>
          <a:noFill/>
          <a:ln w="38100">
            <a:solidFill>
              <a:schemeClr val="tx1"/>
            </a:solidFill>
            <a:miter lim="800000"/>
            <a:headEnd/>
            <a:tailEnd type="triangle" w="med" len="med"/>
          </a:ln>
        </p:spPr>
      </p:cxnSp>
      <p:cxnSp>
        <p:nvCxnSpPr>
          <p:cNvPr id="4105" name="AutoShape 9"/>
          <p:cNvCxnSpPr>
            <a:cxnSpLocks noChangeShapeType="1"/>
            <a:endCxn id="4101" idx="0"/>
          </p:cNvCxnSpPr>
          <p:nvPr/>
        </p:nvCxnSpPr>
        <p:spPr bwMode="auto">
          <a:xfrm rot="5400000">
            <a:off x="4077963" y="2096761"/>
            <a:ext cx="1597677" cy="609600"/>
          </a:xfrm>
          <a:prstGeom prst="bentConnector3">
            <a:avLst>
              <a:gd name="adj1" fmla="val -189"/>
            </a:avLst>
          </a:prstGeom>
          <a:noFill/>
          <a:ln w="38100">
            <a:solidFill>
              <a:schemeClr val="tx1"/>
            </a:solidFill>
            <a:miter lim="800000"/>
            <a:headEnd/>
            <a:tailEnd type="triangle" w="med" len="med"/>
          </a:ln>
        </p:spPr>
      </p:cxnSp>
      <p:sp>
        <p:nvSpPr>
          <p:cNvPr id="4106" name="Text Box 10"/>
          <p:cNvSpPr txBox="1">
            <a:spLocks noChangeArrowheads="1"/>
          </p:cNvSpPr>
          <p:nvPr/>
        </p:nvSpPr>
        <p:spPr bwMode="auto">
          <a:xfrm>
            <a:off x="1763713" y="260648"/>
            <a:ext cx="5329237" cy="369332"/>
          </a:xfrm>
          <a:prstGeom prst="rect">
            <a:avLst/>
          </a:prstGeom>
          <a:noFill/>
          <a:ln w="9525">
            <a:noFill/>
            <a:miter lim="800000"/>
            <a:headEnd/>
            <a:tailEnd/>
          </a:ln>
        </p:spPr>
        <p:txBody>
          <a:bodyPr wrap="square">
            <a:spAutoFit/>
          </a:bodyPr>
          <a:lstStyle/>
          <a:p>
            <a:pPr>
              <a:spcBef>
                <a:spcPct val="50000"/>
              </a:spcBef>
            </a:pPr>
            <a:endParaRPr lang="en-GB"/>
          </a:p>
        </p:txBody>
      </p:sp>
      <p:sp>
        <p:nvSpPr>
          <p:cNvPr id="4107" name="Text Box 11"/>
          <p:cNvSpPr txBox="1">
            <a:spLocks noChangeArrowheads="1"/>
          </p:cNvSpPr>
          <p:nvPr/>
        </p:nvSpPr>
        <p:spPr bwMode="auto">
          <a:xfrm>
            <a:off x="1213549" y="188640"/>
            <a:ext cx="6769100" cy="1077218"/>
          </a:xfrm>
          <a:prstGeom prst="rect">
            <a:avLst/>
          </a:prstGeom>
          <a:noFill/>
          <a:ln w="9525">
            <a:noFill/>
            <a:miter lim="800000"/>
            <a:headEnd/>
            <a:tailEnd/>
          </a:ln>
        </p:spPr>
        <p:txBody>
          <a:bodyPr wrap="square">
            <a:spAutoFit/>
          </a:bodyPr>
          <a:lstStyle/>
          <a:p>
            <a:pPr algn="ctr">
              <a:spcBef>
                <a:spcPct val="50000"/>
              </a:spcBef>
            </a:pPr>
            <a:r>
              <a:rPr lang="en-GB" sz="3200" b="1" dirty="0">
                <a:solidFill>
                  <a:srgbClr val="0070C0"/>
                </a:solidFill>
                <a:latin typeface="Comic Sans MS" pitchFamily="66" charset="0"/>
              </a:rPr>
              <a:t>Mutual Acceptance of Data (MAD)</a:t>
            </a:r>
            <a:endParaRPr lang="en-US" sz="3200" b="1" dirty="0">
              <a:solidFill>
                <a:srgbClr val="0070C0"/>
              </a:solidFill>
              <a:latin typeface="Comic Sans MS" pitchFamily="66" charset="0"/>
            </a:endParaRPr>
          </a:p>
        </p:txBody>
      </p:sp>
      <p:sp>
        <p:nvSpPr>
          <p:cNvPr id="4108" name="Text Box 12"/>
          <p:cNvSpPr txBox="1">
            <a:spLocks noChangeArrowheads="1"/>
          </p:cNvSpPr>
          <p:nvPr/>
        </p:nvSpPr>
        <p:spPr bwMode="auto">
          <a:xfrm>
            <a:off x="1115616" y="4869160"/>
            <a:ext cx="7561511" cy="1477328"/>
          </a:xfrm>
          <a:prstGeom prst="rect">
            <a:avLst/>
          </a:prstGeom>
          <a:noFill/>
          <a:ln w="9525">
            <a:noFill/>
            <a:miter lim="800000"/>
            <a:headEnd/>
            <a:tailEnd/>
          </a:ln>
        </p:spPr>
        <p:txBody>
          <a:bodyPr wrap="square">
            <a:spAutoFit/>
          </a:bodyPr>
          <a:lstStyle/>
          <a:p>
            <a:r>
              <a:rPr lang="en-US" b="1" dirty="0"/>
              <a:t>→</a:t>
            </a:r>
            <a:r>
              <a:rPr lang="en-US" b="1" dirty="0">
                <a:latin typeface="Comic Sans MS" pitchFamily="66" charset="0"/>
              </a:rPr>
              <a:t>Avoids duplication of </a:t>
            </a:r>
            <a:r>
              <a:rPr lang="en-US" b="1" dirty="0" smtClean="0">
                <a:latin typeface="Comic Sans MS" pitchFamily="66" charset="0"/>
              </a:rPr>
              <a:t>testing:</a:t>
            </a:r>
            <a:r>
              <a:rPr lang="en-GB" b="1" dirty="0" smtClean="0">
                <a:latin typeface="Comic Sans MS" pitchFamily="66" charset="0"/>
                <a:ea typeface="Batang" pitchFamily="18" charset="-127"/>
              </a:rPr>
              <a:t>  around Euros 1</a:t>
            </a:r>
            <a:r>
              <a:rPr lang="en-GB" b="1" dirty="0" smtClean="0">
                <a:latin typeface="Comic Sans MS" pitchFamily="66" charset="0"/>
              </a:rPr>
              <a:t>50 million </a:t>
            </a:r>
            <a:r>
              <a:rPr lang="en-GB" b="1" dirty="0">
                <a:latin typeface="Comic Sans MS" pitchFamily="66" charset="0"/>
              </a:rPr>
              <a:t>saved each year</a:t>
            </a:r>
          </a:p>
          <a:p>
            <a:r>
              <a:rPr lang="en-GB" b="1" dirty="0">
                <a:latin typeface="Comic Sans MS" pitchFamily="66" charset="0"/>
              </a:rPr>
              <a:t>→Reduces use of </a:t>
            </a:r>
            <a:r>
              <a:rPr lang="en-GB" b="1" dirty="0" smtClean="0">
                <a:latin typeface="Comic Sans MS" pitchFamily="66" charset="0"/>
              </a:rPr>
              <a:t>animals</a:t>
            </a:r>
          </a:p>
          <a:p>
            <a:r>
              <a:rPr lang="en-GB" b="1" dirty="0" smtClean="0">
                <a:latin typeface="Comic Sans MS" pitchFamily="66" charset="0"/>
              </a:rPr>
              <a:t>→Reduces trade barriers</a:t>
            </a:r>
          </a:p>
          <a:p>
            <a:endParaRPr lang="en-US" b="1" dirty="0">
              <a:latin typeface="Comic Sans MS" pitchFamily="66" charset="0"/>
            </a:endParaRPr>
          </a:p>
        </p:txBody>
      </p:sp>
      <p:sp>
        <p:nvSpPr>
          <p:cNvPr id="13" name="TextBox 12"/>
          <p:cNvSpPr txBox="1"/>
          <p:nvPr/>
        </p:nvSpPr>
        <p:spPr>
          <a:xfrm>
            <a:off x="38372" y="1602722"/>
            <a:ext cx="1725342" cy="1384995"/>
          </a:xfrm>
          <a:prstGeom prst="rect">
            <a:avLst/>
          </a:prstGeom>
          <a:noFill/>
        </p:spPr>
        <p:txBody>
          <a:bodyPr wrap="square" rtlCol="0">
            <a:spAutoFit/>
          </a:bodyPr>
          <a:lstStyle/>
          <a:p>
            <a:pPr>
              <a:spcBef>
                <a:spcPct val="10000"/>
              </a:spcBef>
            </a:pPr>
            <a:r>
              <a:rPr lang="en-US" sz="1400" b="1" dirty="0">
                <a:latin typeface="Comic Sans MS" pitchFamily="66" charset="0"/>
              </a:rPr>
              <a:t>A single quality standard should be applied for testing of all chemical substances </a:t>
            </a:r>
            <a:endParaRPr lang="en-GB" sz="1400" b="1" i="1" dirty="0" smtClean="0">
              <a:solidFill>
                <a:srgbClr val="002060"/>
              </a:solidFill>
              <a:latin typeface="Comic Sans MS" pitchFamily="66" charset="0"/>
            </a:endParaRPr>
          </a:p>
        </p:txBody>
      </p:sp>
      <p:sp>
        <p:nvSpPr>
          <p:cNvPr id="14" name="TextBox 13"/>
          <p:cNvSpPr txBox="1"/>
          <p:nvPr/>
        </p:nvSpPr>
        <p:spPr>
          <a:xfrm>
            <a:off x="7376510" y="1832453"/>
            <a:ext cx="1706179" cy="954107"/>
          </a:xfrm>
          <a:prstGeom prst="rect">
            <a:avLst/>
          </a:prstGeom>
          <a:noFill/>
        </p:spPr>
        <p:txBody>
          <a:bodyPr wrap="square" rtlCol="0">
            <a:spAutoFit/>
          </a:bodyPr>
          <a:lstStyle/>
          <a:p>
            <a:pPr>
              <a:spcBef>
                <a:spcPct val="10000"/>
              </a:spcBef>
            </a:pPr>
            <a:r>
              <a:rPr lang="en-US" sz="1400" b="1" dirty="0">
                <a:latin typeface="Comic Sans MS" pitchFamily="66" charset="0"/>
              </a:rPr>
              <a:t>A single quality standard for test facilities        throughout OECD</a:t>
            </a:r>
          </a:p>
        </p:txBody>
      </p:sp>
    </p:spTree>
    <p:extLst>
      <p:ext uri="{BB962C8B-B14F-4D97-AF65-F5344CB8AC3E}">
        <p14:creationId xmlns:p14="http://schemas.microsoft.com/office/powerpoint/2010/main" val="1219004134"/>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4"/>
          <p:cNvSpPr>
            <a:spLocks noGrp="1"/>
          </p:cNvSpPr>
          <p:nvPr>
            <p:ph type="sldNum" sz="quarter" idx="4"/>
          </p:nvPr>
        </p:nvSpPr>
        <p:spPr>
          <a:noFill/>
        </p:spPr>
        <p:txBody>
          <a:bodyPr/>
          <a:lstStyle/>
          <a:p>
            <a:pPr fontAlgn="base">
              <a:spcBef>
                <a:spcPct val="0"/>
              </a:spcBef>
              <a:spcAft>
                <a:spcPct val="0"/>
              </a:spcAft>
            </a:pPr>
            <a:fld id="{CC78DA2B-B6A5-449A-85B4-A1F72531ECE7}" type="slidenum">
              <a:rPr lang="en-US"/>
              <a:pPr fontAlgn="base">
                <a:spcBef>
                  <a:spcPct val="0"/>
                </a:spcBef>
                <a:spcAft>
                  <a:spcPct val="0"/>
                </a:spcAft>
              </a:pPr>
              <a:t>7</a:t>
            </a:fld>
            <a:endParaRPr lang="en-US"/>
          </a:p>
        </p:txBody>
      </p:sp>
      <p:sp>
        <p:nvSpPr>
          <p:cNvPr id="13314" name="Rectangle 2"/>
          <p:cNvSpPr>
            <a:spLocks noGrp="1" noChangeArrowheads="1"/>
          </p:cNvSpPr>
          <p:nvPr>
            <p:ph type="title"/>
          </p:nvPr>
        </p:nvSpPr>
        <p:spPr>
          <a:xfrm>
            <a:off x="838200" y="341784"/>
            <a:ext cx="9144000" cy="1143000"/>
          </a:xfrm>
        </p:spPr>
        <p:txBody>
          <a:bodyPr/>
          <a:lstStyle/>
          <a:p>
            <a:r>
              <a:rPr lang="en-US" b="1" i="1" dirty="0" smtClean="0">
                <a:solidFill>
                  <a:srgbClr val="FF9900"/>
                </a:solidFill>
              </a:rPr>
              <a:t>OECD COUNCIL RECOMMENDATION ON NANO:  </a:t>
            </a:r>
            <a:r>
              <a:rPr lang="en-US" b="1" i="1" dirty="0">
                <a:solidFill>
                  <a:srgbClr val="FF9900"/>
                </a:solidFill>
              </a:rPr>
              <a:t>Endorsed on 19th September 2013</a:t>
            </a:r>
            <a:br>
              <a:rPr lang="en-US" b="1" i="1" dirty="0">
                <a:solidFill>
                  <a:srgbClr val="FF9900"/>
                </a:solidFill>
              </a:rPr>
            </a:br>
            <a:endParaRPr lang="en-US" b="1" i="1" dirty="0">
              <a:solidFill>
                <a:srgbClr val="FF9900"/>
              </a:solidFill>
            </a:endParaRPr>
          </a:p>
        </p:txBody>
      </p:sp>
      <p:sp>
        <p:nvSpPr>
          <p:cNvPr id="13315" name="Rectangle 3"/>
          <p:cNvSpPr>
            <a:spLocks noChangeArrowheads="1"/>
          </p:cNvSpPr>
          <p:nvPr/>
        </p:nvSpPr>
        <p:spPr bwMode="auto">
          <a:xfrm>
            <a:off x="228600" y="1484784"/>
            <a:ext cx="8763000" cy="5040560"/>
          </a:xfrm>
          <a:prstGeom prst="rect">
            <a:avLst/>
          </a:prstGeom>
          <a:noFill/>
          <a:ln w="9525">
            <a:noFill/>
            <a:miter lim="800000"/>
            <a:headEnd/>
            <a:tailEnd/>
          </a:ln>
        </p:spPr>
        <p:txBody>
          <a:bodyPr/>
          <a:lstStyle/>
          <a:p>
            <a:pPr marL="457200" indent="-457200" algn="just">
              <a:buFont typeface="Arial" pitchFamily="34" charset="0"/>
              <a:buChar char="•"/>
            </a:pPr>
            <a:endParaRPr lang="en-US" sz="2800" b="1" dirty="0" smtClean="0"/>
          </a:p>
          <a:p>
            <a:pPr marL="457200" indent="-457200" algn="just">
              <a:buFont typeface="Arial" pitchFamily="34" charset="0"/>
              <a:buChar char="•"/>
            </a:pPr>
            <a:r>
              <a:rPr lang="en-US" sz="2800" b="1" dirty="0" smtClean="0"/>
              <a:t>Existing Legal Frameworks are applicable </a:t>
            </a:r>
            <a:r>
              <a:rPr lang="en-US" sz="2800" dirty="0" smtClean="0"/>
              <a:t>(</a:t>
            </a:r>
            <a:r>
              <a:rPr lang="en-US" sz="2800" b="1" u="sng" dirty="0" smtClean="0">
                <a:solidFill>
                  <a:srgbClr val="FF0000"/>
                </a:solidFill>
              </a:rPr>
              <a:t>might need to be adapted</a:t>
            </a:r>
            <a:r>
              <a:rPr lang="en-US" sz="2800" dirty="0" smtClean="0"/>
              <a:t>)</a:t>
            </a:r>
          </a:p>
          <a:p>
            <a:pPr marL="457200" indent="-457200">
              <a:buFont typeface="Arial" pitchFamily="34" charset="0"/>
              <a:buChar char="•"/>
            </a:pPr>
            <a:r>
              <a:rPr lang="en-US" sz="2800" dirty="0"/>
              <a:t>Members, in the testing of manufactured nanomaterials, apply the OECD Test Guidelines, adapted as appropriate to take into account the specific properties of manufactured </a:t>
            </a:r>
            <a:r>
              <a:rPr lang="en-GB" sz="2800" dirty="0"/>
              <a:t>nanomaterials; </a:t>
            </a:r>
          </a:p>
          <a:p>
            <a:pPr marL="457200" indent="-457200">
              <a:buFont typeface="Arial" pitchFamily="34" charset="0"/>
              <a:buChar char="•"/>
            </a:pPr>
            <a:r>
              <a:rPr lang="en-GB" sz="2800" dirty="0"/>
              <a:t>the OECD </a:t>
            </a:r>
            <a:r>
              <a:rPr lang="en-US" sz="2800" dirty="0"/>
              <a:t>Principles of Good Laboratory Practice; </a:t>
            </a:r>
          </a:p>
          <a:p>
            <a:pPr marL="457200" indent="-457200">
              <a:buFont typeface="Arial" pitchFamily="34" charset="0"/>
              <a:buChar char="•"/>
            </a:pPr>
            <a:r>
              <a:rPr lang="en-US" sz="2800" dirty="0"/>
              <a:t>It is open to non-members. </a:t>
            </a:r>
            <a:endParaRPr lang="en-GB" sz="2800" dirty="0"/>
          </a:p>
          <a:p>
            <a:endParaRPr lang="en-GB" sz="2800" dirty="0" smtClean="0"/>
          </a:p>
          <a:p>
            <a:pPr marL="457200" indent="-457200">
              <a:buFont typeface="Arial" pitchFamily="34" charset="0"/>
              <a:buChar char="•"/>
            </a:pPr>
            <a:endParaRPr lang="en-GB" sz="2800" dirty="0" smtClean="0"/>
          </a:p>
        </p:txBody>
      </p:sp>
    </p:spTree>
    <p:extLst>
      <p:ext uri="{BB962C8B-B14F-4D97-AF65-F5344CB8AC3E}">
        <p14:creationId xmlns:p14="http://schemas.microsoft.com/office/powerpoint/2010/main" val="176222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9900"/>
                </a:solidFill>
              </a:rPr>
              <a:t>TESTING AND ASSESSMENT OF MN</a:t>
            </a:r>
            <a:endParaRPr lang="en-US" b="1" i="1" dirty="0">
              <a:solidFill>
                <a:srgbClr val="FF9900"/>
              </a:solidFill>
            </a:endParaRPr>
          </a:p>
        </p:txBody>
      </p:sp>
      <p:sp>
        <p:nvSpPr>
          <p:cNvPr id="5" name="Text Placeholder 4"/>
          <p:cNvSpPr>
            <a:spLocks noGrp="1"/>
          </p:cNvSpPr>
          <p:nvPr>
            <p:ph type="body" idx="1"/>
          </p:nvPr>
        </p:nvSpPr>
        <p:spPr>
          <a:xfrm>
            <a:off x="-3505200" y="762000"/>
            <a:ext cx="1524000" cy="639762"/>
          </a:xfrm>
        </p:spPr>
        <p:txBody>
          <a:bodyPr/>
          <a:lstStyle/>
          <a:p>
            <a:endParaRPr lang="en-US" dirty="0"/>
          </a:p>
        </p:txBody>
      </p:sp>
      <p:sp>
        <p:nvSpPr>
          <p:cNvPr id="4" name="Content Placeholder 3"/>
          <p:cNvSpPr>
            <a:spLocks noGrp="1"/>
          </p:cNvSpPr>
          <p:nvPr>
            <p:ph sz="half" idx="2"/>
          </p:nvPr>
        </p:nvSpPr>
        <p:spPr/>
        <p:txBody>
          <a:bodyPr/>
          <a:lstStyle/>
          <a:p>
            <a:pPr>
              <a:buNone/>
            </a:pPr>
            <a:endParaRPr lang="en-US" dirty="0" smtClean="0">
              <a:latin typeface="+mj-lt"/>
            </a:endParaRPr>
          </a:p>
          <a:p>
            <a:endParaRPr lang="en-US" dirty="0" smtClean="0">
              <a:latin typeface="+mj-lt"/>
            </a:endParaRPr>
          </a:p>
          <a:p>
            <a:pPr>
              <a:buNone/>
            </a:pPr>
            <a:endParaRPr lang="en-US" dirty="0" smtClean="0"/>
          </a:p>
          <a:p>
            <a:pPr>
              <a:buNone/>
            </a:pPr>
            <a:r>
              <a:rPr lang="en-US" dirty="0" smtClean="0"/>
              <a:t> </a:t>
            </a:r>
            <a:endParaRPr lang="en-US" dirty="0"/>
          </a:p>
        </p:txBody>
      </p:sp>
      <p:sp>
        <p:nvSpPr>
          <p:cNvPr id="6" name="Text Placeholder 5"/>
          <p:cNvSpPr>
            <a:spLocks noGrp="1"/>
          </p:cNvSpPr>
          <p:nvPr>
            <p:ph type="body" sz="quarter" idx="3"/>
          </p:nvPr>
        </p:nvSpPr>
        <p:spPr>
          <a:xfrm>
            <a:off x="4788024" y="1052736"/>
            <a:ext cx="4041775" cy="639762"/>
          </a:xfrm>
        </p:spPr>
        <p:txBody>
          <a:bodyPr>
            <a:normAutofit/>
          </a:bodyPr>
          <a:lstStyle/>
          <a:p>
            <a:endParaRPr lang="en-US" sz="2000" dirty="0">
              <a:solidFill>
                <a:srgbClr val="004B78"/>
              </a:solidFill>
            </a:endParaRPr>
          </a:p>
        </p:txBody>
      </p:sp>
      <p:sp>
        <p:nvSpPr>
          <p:cNvPr id="7" name="Content Placeholder 6"/>
          <p:cNvSpPr>
            <a:spLocks noGrp="1"/>
          </p:cNvSpPr>
          <p:nvPr>
            <p:ph sz="quarter" idx="4"/>
          </p:nvPr>
        </p:nvSpPr>
        <p:spPr>
          <a:xfrm>
            <a:off x="4191000" y="1295400"/>
            <a:ext cx="4953000" cy="5562600"/>
          </a:xfrm>
          <a:solidFill>
            <a:schemeClr val="tx2">
              <a:lumMod val="75000"/>
            </a:schemeClr>
          </a:solidFill>
        </p:spPr>
        <p:txBody>
          <a:bodyPr>
            <a:noAutofit/>
          </a:bodyPr>
          <a:lstStyle/>
          <a:p>
            <a:pPr>
              <a:buNone/>
            </a:pPr>
            <a:r>
              <a:rPr lang="en-US" b="1" dirty="0" smtClean="0">
                <a:solidFill>
                  <a:srgbClr val="FFC000"/>
                </a:solidFill>
                <a:latin typeface="+mj-lt"/>
              </a:rPr>
              <a:t>To review existing OECD TGs for adequacy</a:t>
            </a:r>
          </a:p>
          <a:p>
            <a:pPr marL="0">
              <a:buFont typeface="Arial" pitchFamily="34" charset="0"/>
              <a:buChar char="•"/>
            </a:pPr>
            <a:r>
              <a:rPr lang="en-US" kern="1200" dirty="0" smtClean="0">
                <a:solidFill>
                  <a:schemeClr val="bg1"/>
                </a:solidFill>
                <a:latin typeface="+mj-lt"/>
              </a:rPr>
              <a:t>Phys-</a:t>
            </a:r>
            <a:r>
              <a:rPr lang="en-US" kern="1200" dirty="0" err="1" smtClean="0">
                <a:solidFill>
                  <a:schemeClr val="bg1"/>
                </a:solidFill>
                <a:latin typeface="+mj-lt"/>
              </a:rPr>
              <a:t>chem</a:t>
            </a:r>
            <a:endParaRPr lang="en-US" kern="1200" dirty="0" smtClean="0">
              <a:solidFill>
                <a:schemeClr val="bg1"/>
              </a:solidFill>
              <a:latin typeface="+mj-lt"/>
            </a:endParaRPr>
          </a:p>
          <a:p>
            <a:pPr marL="0">
              <a:buFont typeface="Arial" pitchFamily="34" charset="0"/>
              <a:buChar char="•"/>
            </a:pPr>
            <a:r>
              <a:rPr lang="en-US" kern="1200" dirty="0" smtClean="0">
                <a:solidFill>
                  <a:schemeClr val="bg1"/>
                </a:solidFill>
                <a:latin typeface="+mj-lt"/>
              </a:rPr>
              <a:t>biotic systems</a:t>
            </a:r>
          </a:p>
          <a:p>
            <a:pPr marL="0">
              <a:buFont typeface="Arial" pitchFamily="34" charset="0"/>
              <a:buChar char="•"/>
            </a:pPr>
            <a:r>
              <a:rPr lang="en-US" kern="1200" dirty="0" smtClean="0">
                <a:solidFill>
                  <a:schemeClr val="bg1"/>
                </a:solidFill>
                <a:latin typeface="+mj-lt"/>
              </a:rPr>
              <a:t>degradation and accumulation</a:t>
            </a:r>
          </a:p>
          <a:p>
            <a:pPr marL="0">
              <a:buFont typeface="Arial" pitchFamily="34" charset="0"/>
              <a:buChar char="•"/>
            </a:pPr>
            <a:r>
              <a:rPr lang="en-US" kern="1200" dirty="0" smtClean="0">
                <a:solidFill>
                  <a:schemeClr val="bg1"/>
                </a:solidFill>
                <a:latin typeface="+mj-lt"/>
              </a:rPr>
              <a:t>health effects</a:t>
            </a:r>
          </a:p>
          <a:p>
            <a:pPr>
              <a:buNone/>
            </a:pPr>
            <a:r>
              <a:rPr lang="en-GB" b="1" dirty="0" smtClean="0">
                <a:solidFill>
                  <a:srgbClr val="FFC000"/>
                </a:solidFill>
                <a:latin typeface="+mj-lt"/>
              </a:rPr>
              <a:t>Guidance documents:</a:t>
            </a:r>
            <a:endParaRPr lang="en-US" b="1" dirty="0" smtClean="0">
              <a:solidFill>
                <a:srgbClr val="FFC000"/>
              </a:solidFill>
              <a:latin typeface="+mj-lt"/>
            </a:endParaRPr>
          </a:p>
          <a:p>
            <a:pPr marL="0">
              <a:buFont typeface="Arial" pitchFamily="34" charset="0"/>
              <a:buChar char="•"/>
            </a:pPr>
            <a:r>
              <a:rPr lang="en-US" kern="1200" dirty="0" smtClean="0">
                <a:solidFill>
                  <a:schemeClr val="bg1"/>
                </a:solidFill>
                <a:latin typeface="+mj-lt"/>
              </a:rPr>
              <a:t>Guidance Manual for the Testing </a:t>
            </a:r>
            <a:r>
              <a:rPr lang="en-US" kern="1200" dirty="0" err="1" smtClean="0">
                <a:solidFill>
                  <a:schemeClr val="bg1"/>
                </a:solidFill>
                <a:latin typeface="+mj-lt"/>
              </a:rPr>
              <a:t>Programme</a:t>
            </a:r>
            <a:endParaRPr lang="en-US" kern="1200" dirty="0" smtClean="0">
              <a:solidFill>
                <a:schemeClr val="bg1"/>
              </a:solidFill>
              <a:latin typeface="+mj-lt"/>
            </a:endParaRPr>
          </a:p>
          <a:p>
            <a:pPr marL="0">
              <a:buFont typeface="Arial" pitchFamily="34" charset="0"/>
              <a:buChar char="•"/>
            </a:pPr>
            <a:r>
              <a:rPr lang="en-US" kern="1200" dirty="0" smtClean="0">
                <a:solidFill>
                  <a:schemeClr val="bg1"/>
                </a:solidFill>
                <a:latin typeface="+mj-lt"/>
              </a:rPr>
              <a:t>Sample Preparation and </a:t>
            </a:r>
            <a:r>
              <a:rPr lang="en-US" kern="1200" dirty="0" err="1" smtClean="0">
                <a:solidFill>
                  <a:schemeClr val="bg1"/>
                </a:solidFill>
                <a:latin typeface="+mj-lt"/>
              </a:rPr>
              <a:t>Dosimetry</a:t>
            </a:r>
            <a:r>
              <a:rPr lang="en-US" kern="1200" dirty="0" smtClean="0">
                <a:solidFill>
                  <a:schemeClr val="bg1"/>
                </a:solidFill>
                <a:latin typeface="+mj-lt"/>
              </a:rPr>
              <a:t> (GNSPD)</a:t>
            </a:r>
            <a:endParaRPr lang="en-US" kern="1200" dirty="0">
              <a:solidFill>
                <a:schemeClr val="bg1"/>
              </a:solidFill>
              <a:latin typeface="+mj-lt"/>
            </a:endParaRPr>
          </a:p>
        </p:txBody>
      </p:sp>
      <p:sp>
        <p:nvSpPr>
          <p:cNvPr id="9" name="Rectangle 8"/>
          <p:cNvSpPr/>
          <p:nvPr/>
        </p:nvSpPr>
        <p:spPr>
          <a:xfrm>
            <a:off x="0" y="1052736"/>
            <a:ext cx="4196145" cy="6370975"/>
          </a:xfrm>
          <a:prstGeom prst="rect">
            <a:avLst/>
          </a:prstGeom>
        </p:spPr>
        <p:txBody>
          <a:bodyPr wrap="square" numCol="2">
            <a:spAutoFit/>
          </a:bodyPr>
          <a:lstStyle/>
          <a:p>
            <a:pPr fontAlgn="base"/>
            <a:endParaRPr lang="en-US" sz="2000" b="1" dirty="0" smtClean="0">
              <a:solidFill>
                <a:srgbClr val="004B78"/>
              </a:solidFill>
            </a:endParaRPr>
          </a:p>
          <a:p>
            <a:pPr fontAlgn="base"/>
            <a:endParaRPr lang="en-US" sz="2000" b="1" dirty="0" smtClean="0">
              <a:solidFill>
                <a:srgbClr val="004B78"/>
              </a:solidFill>
            </a:endParaRPr>
          </a:p>
          <a:p>
            <a:pPr fontAlgn="base"/>
            <a:endParaRPr lang="en-GB" sz="2400" dirty="0" smtClean="0">
              <a:solidFill>
                <a:srgbClr val="004B78"/>
              </a:solidFill>
            </a:endParaRPr>
          </a:p>
          <a:p>
            <a:pPr fontAlgn="base"/>
            <a:endParaRPr lang="en-GB" sz="2400" dirty="0" smtClean="0">
              <a:solidFill>
                <a:srgbClr val="004B78"/>
              </a:solidFill>
            </a:endParaRPr>
          </a:p>
          <a:p>
            <a:pPr fontAlgn="base"/>
            <a:endParaRPr lang="en-GB" sz="2400" dirty="0" smtClean="0">
              <a:solidFill>
                <a:srgbClr val="004B78"/>
              </a:solidFill>
            </a:endParaRPr>
          </a:p>
          <a:p>
            <a:pPr fontAlgn="base"/>
            <a:endParaRPr lang="en-GB" sz="2400" dirty="0" smtClean="0">
              <a:solidFill>
                <a:srgbClr val="004B78"/>
              </a:solidFill>
            </a:endParaRPr>
          </a:p>
          <a:p>
            <a:pPr fontAlgn="base"/>
            <a:endParaRPr lang="en-GB" sz="2400" dirty="0" smtClean="0">
              <a:solidFill>
                <a:srgbClr val="004B78"/>
              </a:solidFill>
            </a:endParaRPr>
          </a:p>
          <a:p>
            <a:pPr fontAlgn="base"/>
            <a:endParaRPr lang="en-GB" sz="2400" dirty="0" smtClean="0">
              <a:solidFill>
                <a:srgbClr val="004B78"/>
              </a:solidFill>
            </a:endParaRPr>
          </a:p>
          <a:p>
            <a:pPr fontAlgn="base"/>
            <a:endParaRPr lang="en-GB" sz="2400" dirty="0" smtClean="0">
              <a:solidFill>
                <a:srgbClr val="004B78"/>
              </a:solidFill>
            </a:endParaRPr>
          </a:p>
          <a:p>
            <a:pPr fontAlgn="base"/>
            <a:endParaRPr lang="en-GB" sz="2400" dirty="0">
              <a:solidFill>
                <a:srgbClr val="004B78"/>
              </a:solidFill>
            </a:endParaRPr>
          </a:p>
          <a:p>
            <a:pPr fontAlgn="base"/>
            <a:endParaRPr lang="en-GB" sz="2400" dirty="0" smtClean="0">
              <a:solidFill>
                <a:srgbClr val="004B78"/>
              </a:solidFill>
            </a:endParaRPr>
          </a:p>
          <a:p>
            <a:pPr fontAlgn="base"/>
            <a:endParaRPr lang="en-GB" sz="2400" dirty="0">
              <a:solidFill>
                <a:srgbClr val="004B78"/>
              </a:solidFill>
            </a:endParaRPr>
          </a:p>
          <a:p>
            <a:pPr fontAlgn="base"/>
            <a:endParaRPr lang="en-GB" sz="2400" dirty="0" smtClean="0">
              <a:solidFill>
                <a:srgbClr val="004B78"/>
              </a:solidFill>
            </a:endParaRPr>
          </a:p>
          <a:p>
            <a:pPr fontAlgn="base"/>
            <a:endParaRPr lang="en-GB" sz="2400" dirty="0">
              <a:solidFill>
                <a:srgbClr val="004B78"/>
              </a:solidFill>
            </a:endParaRPr>
          </a:p>
          <a:p>
            <a:pPr fontAlgn="base"/>
            <a:endParaRPr lang="en-GB" sz="2400" dirty="0" smtClean="0">
              <a:solidFill>
                <a:srgbClr val="004B78"/>
              </a:solidFill>
            </a:endParaRPr>
          </a:p>
          <a:p>
            <a:pPr fontAlgn="base"/>
            <a:endParaRPr lang="en-GB" sz="2400" dirty="0">
              <a:solidFill>
                <a:srgbClr val="004B78"/>
              </a:solidFill>
            </a:endParaRPr>
          </a:p>
          <a:p>
            <a:pPr fontAlgn="base"/>
            <a:endParaRPr lang="en-GB" sz="2400" dirty="0" smtClean="0">
              <a:solidFill>
                <a:srgbClr val="004B78"/>
              </a:solidFill>
            </a:endParaRPr>
          </a:p>
          <a:p>
            <a:pPr fontAlgn="base"/>
            <a:endParaRPr lang="en-GB" sz="2400" dirty="0" smtClean="0">
              <a:solidFill>
                <a:srgbClr val="004B78"/>
              </a:solidFill>
            </a:endParaRPr>
          </a:p>
          <a:p>
            <a:pPr fontAlgn="base">
              <a:buFont typeface="Arial" pitchFamily="34" charset="0"/>
              <a:buChar char="•"/>
            </a:pPr>
            <a:r>
              <a:rPr lang="en-GB" sz="2400" dirty="0" smtClean="0">
                <a:solidFill>
                  <a:srgbClr val="4BA83C"/>
                </a:solidFill>
              </a:rPr>
              <a:t>Fullerenes</a:t>
            </a:r>
            <a:endParaRPr lang="en-US" sz="2400" dirty="0" smtClean="0">
              <a:solidFill>
                <a:srgbClr val="4BA83C"/>
              </a:solidFill>
            </a:endParaRPr>
          </a:p>
          <a:p>
            <a:pPr fontAlgn="base">
              <a:buFont typeface="Arial" pitchFamily="34" charset="0"/>
              <a:buChar char="•"/>
            </a:pPr>
            <a:r>
              <a:rPr lang="en-GB" sz="2400" dirty="0" smtClean="0">
                <a:solidFill>
                  <a:srgbClr val="4BA83C"/>
                </a:solidFill>
              </a:rPr>
              <a:t>SWCNTs</a:t>
            </a:r>
            <a:endParaRPr lang="en-US" sz="2400" dirty="0" smtClean="0">
              <a:solidFill>
                <a:srgbClr val="4BA83C"/>
              </a:solidFill>
            </a:endParaRPr>
          </a:p>
          <a:p>
            <a:pPr fontAlgn="base">
              <a:buFont typeface="Arial" pitchFamily="34" charset="0"/>
              <a:buChar char="•"/>
            </a:pPr>
            <a:r>
              <a:rPr lang="en-GB" sz="2400" dirty="0" smtClean="0">
                <a:solidFill>
                  <a:srgbClr val="4BA83C"/>
                </a:solidFill>
              </a:rPr>
              <a:t>MWCNTs</a:t>
            </a:r>
            <a:endParaRPr lang="en-US" sz="2400" dirty="0" smtClean="0">
              <a:solidFill>
                <a:srgbClr val="4BA83C"/>
              </a:solidFill>
            </a:endParaRPr>
          </a:p>
          <a:p>
            <a:pPr fontAlgn="base">
              <a:buFont typeface="Arial" pitchFamily="34" charset="0"/>
              <a:buChar char="•"/>
            </a:pPr>
            <a:r>
              <a:rPr lang="en-GB" sz="2400" dirty="0" err="1" smtClean="0">
                <a:solidFill>
                  <a:srgbClr val="4BA83C"/>
                </a:solidFill>
              </a:rPr>
              <a:t>Nano</a:t>
            </a:r>
            <a:r>
              <a:rPr lang="en-GB" sz="2400" dirty="0" smtClean="0">
                <a:solidFill>
                  <a:srgbClr val="4BA83C"/>
                </a:solidFill>
              </a:rPr>
              <a:t> -Silver </a:t>
            </a:r>
            <a:endParaRPr lang="en-US" sz="2400" dirty="0" smtClean="0">
              <a:solidFill>
                <a:srgbClr val="4BA83C"/>
              </a:solidFill>
            </a:endParaRPr>
          </a:p>
          <a:p>
            <a:pPr fontAlgn="base">
              <a:buFont typeface="Arial" pitchFamily="34" charset="0"/>
              <a:buChar char="•"/>
            </a:pPr>
            <a:r>
              <a:rPr lang="en-GB" sz="2400" dirty="0" smtClean="0">
                <a:solidFill>
                  <a:srgbClr val="4BA83C"/>
                </a:solidFill>
              </a:rPr>
              <a:t>Titanium dioxide</a:t>
            </a:r>
            <a:endParaRPr lang="en-US" sz="2400" dirty="0" smtClean="0">
              <a:solidFill>
                <a:srgbClr val="4BA83C"/>
              </a:solidFill>
            </a:endParaRPr>
          </a:p>
          <a:p>
            <a:pPr fontAlgn="base">
              <a:buFont typeface="Arial" pitchFamily="34" charset="0"/>
              <a:buChar char="•"/>
            </a:pPr>
            <a:r>
              <a:rPr lang="en-GB" sz="2400" dirty="0" smtClean="0">
                <a:solidFill>
                  <a:srgbClr val="4BA83C"/>
                </a:solidFill>
              </a:rPr>
              <a:t>Cerium oxide</a:t>
            </a:r>
            <a:endParaRPr lang="en-US" sz="2400" dirty="0" smtClean="0">
              <a:solidFill>
                <a:srgbClr val="4BA83C"/>
              </a:solidFill>
            </a:endParaRPr>
          </a:p>
          <a:p>
            <a:pPr fontAlgn="base">
              <a:buFont typeface="Arial" pitchFamily="34" charset="0"/>
              <a:buChar char="•"/>
            </a:pPr>
            <a:r>
              <a:rPr lang="en-GB" sz="2400" dirty="0" smtClean="0">
                <a:solidFill>
                  <a:srgbClr val="4BA83C"/>
                </a:solidFill>
              </a:rPr>
              <a:t>Zinc oxide</a:t>
            </a:r>
            <a:endParaRPr lang="en-US" sz="2400" dirty="0" smtClean="0">
              <a:solidFill>
                <a:srgbClr val="4BA83C"/>
              </a:solidFill>
            </a:endParaRPr>
          </a:p>
          <a:p>
            <a:pPr fontAlgn="base">
              <a:buFont typeface="Arial" pitchFamily="34" charset="0"/>
              <a:buChar char="•"/>
            </a:pPr>
            <a:r>
              <a:rPr lang="en-GB" sz="2400" dirty="0" smtClean="0">
                <a:solidFill>
                  <a:srgbClr val="4BA83C"/>
                </a:solidFill>
              </a:rPr>
              <a:t>Silicon dioxide</a:t>
            </a:r>
            <a:endParaRPr lang="en-US" sz="2400" dirty="0" smtClean="0">
              <a:solidFill>
                <a:srgbClr val="4BA83C"/>
              </a:solidFill>
            </a:endParaRPr>
          </a:p>
          <a:p>
            <a:pPr fontAlgn="base">
              <a:buFont typeface="Arial" pitchFamily="34" charset="0"/>
              <a:buChar char="•"/>
            </a:pPr>
            <a:r>
              <a:rPr lang="en-GB" sz="2400" dirty="0" err="1" smtClean="0">
                <a:solidFill>
                  <a:srgbClr val="4BA83C"/>
                </a:solidFill>
              </a:rPr>
              <a:t>Dendrimers</a:t>
            </a:r>
            <a:endParaRPr lang="en-GB" sz="2400" dirty="0" smtClean="0">
              <a:solidFill>
                <a:srgbClr val="4BA83C"/>
              </a:solidFill>
            </a:endParaRPr>
          </a:p>
          <a:p>
            <a:pPr fontAlgn="base">
              <a:buFont typeface="Arial" pitchFamily="34" charset="0"/>
              <a:buChar char="•"/>
            </a:pPr>
            <a:r>
              <a:rPr lang="en-GB" sz="2400" dirty="0" err="1" smtClean="0">
                <a:solidFill>
                  <a:srgbClr val="4BA83C"/>
                </a:solidFill>
              </a:rPr>
              <a:t>Nanoclays</a:t>
            </a:r>
            <a:endParaRPr lang="en-US" sz="2400" dirty="0" smtClean="0">
              <a:solidFill>
                <a:srgbClr val="4BA83C"/>
              </a:solidFill>
            </a:endParaRPr>
          </a:p>
          <a:p>
            <a:pPr fontAlgn="base">
              <a:buFont typeface="Arial" pitchFamily="34" charset="0"/>
              <a:buChar char="•"/>
            </a:pPr>
            <a:r>
              <a:rPr lang="en-GB" sz="2400" dirty="0" smtClean="0">
                <a:solidFill>
                  <a:srgbClr val="4BA83C"/>
                </a:solidFill>
              </a:rPr>
              <a:t>Gold  </a:t>
            </a:r>
            <a:r>
              <a:rPr lang="en-GB" sz="2400" dirty="0" err="1" smtClean="0">
                <a:solidFill>
                  <a:srgbClr val="4BA83C"/>
                </a:solidFill>
              </a:rPr>
              <a:t>nanoparticles</a:t>
            </a:r>
            <a:endParaRPr lang="en-GB" sz="2400" dirty="0" smtClean="0">
              <a:solidFill>
                <a:srgbClr val="4BA83C"/>
              </a:solidFill>
            </a:endParaRPr>
          </a:p>
          <a:p>
            <a:pPr marL="342900" indent="-342900" fontAlgn="base">
              <a:lnSpc>
                <a:spcPct val="80000"/>
              </a:lnSpc>
              <a:spcBef>
                <a:spcPct val="20000"/>
              </a:spcBef>
              <a:spcAft>
                <a:spcPct val="0"/>
              </a:spcAft>
            </a:pPr>
            <a:endParaRPr lang="en-US" sz="2400" dirty="0" smtClean="0">
              <a:solidFill>
                <a:srgbClr val="004B78"/>
              </a:solidFill>
            </a:endParaRPr>
          </a:p>
        </p:txBody>
      </p:sp>
      <p:sp>
        <p:nvSpPr>
          <p:cNvPr id="3" name="Rectangle 2"/>
          <p:cNvSpPr/>
          <p:nvPr/>
        </p:nvSpPr>
        <p:spPr>
          <a:xfrm>
            <a:off x="-3689" y="1290611"/>
            <a:ext cx="1979712" cy="5724644"/>
          </a:xfrm>
          <a:prstGeom prst="rect">
            <a:avLst/>
          </a:prstGeom>
          <a:solidFill>
            <a:schemeClr val="tx2">
              <a:lumMod val="75000"/>
            </a:schemeClr>
          </a:solidFill>
        </p:spPr>
        <p:txBody>
          <a:bodyPr wrap="square">
            <a:spAutoFit/>
          </a:bodyPr>
          <a:lstStyle/>
          <a:p>
            <a:pPr fontAlgn="base"/>
            <a:r>
              <a:rPr lang="en-US" sz="2400" b="1" dirty="0">
                <a:solidFill>
                  <a:srgbClr val="FFC000"/>
                </a:solidFill>
                <a:latin typeface="+mj-lt"/>
              </a:rPr>
              <a:t>TESTING MN:</a:t>
            </a:r>
          </a:p>
          <a:p>
            <a:pPr fontAlgn="base"/>
            <a:endParaRPr lang="en-US" sz="2400" dirty="0">
              <a:solidFill>
                <a:srgbClr val="FFC000"/>
              </a:solidFill>
              <a:latin typeface="+mj-lt"/>
            </a:endParaRPr>
          </a:p>
          <a:p>
            <a:pPr fontAlgn="base"/>
            <a:r>
              <a:rPr lang="en-US" sz="2400" dirty="0">
                <a:solidFill>
                  <a:srgbClr val="FFC000"/>
                </a:solidFill>
                <a:latin typeface="+mj-lt"/>
              </a:rPr>
              <a:t>International effort to share the testing of  an agreed set of MN </a:t>
            </a:r>
          </a:p>
          <a:p>
            <a:pPr fontAlgn="base"/>
            <a:r>
              <a:rPr lang="en-US" sz="2400" dirty="0">
                <a:solidFill>
                  <a:srgbClr val="FFC000"/>
                </a:solidFill>
                <a:latin typeface="+mj-lt"/>
              </a:rPr>
              <a:t>selected by </a:t>
            </a:r>
            <a:r>
              <a:rPr lang="en-US" sz="2400" dirty="0" smtClean="0">
                <a:solidFill>
                  <a:srgbClr val="FFC000"/>
                </a:solidFill>
                <a:latin typeface="+mj-lt"/>
              </a:rPr>
              <a:t>OECD</a:t>
            </a:r>
          </a:p>
          <a:p>
            <a:pPr fontAlgn="base"/>
            <a:endParaRPr lang="en-US" sz="2400" dirty="0">
              <a:solidFill>
                <a:srgbClr val="FFC000"/>
              </a:solidFill>
              <a:latin typeface="+mj-lt"/>
            </a:endParaRPr>
          </a:p>
          <a:p>
            <a:pPr fontAlgn="base"/>
            <a:endParaRPr lang="en-US" sz="2400" dirty="0" smtClean="0">
              <a:solidFill>
                <a:srgbClr val="FFC000"/>
              </a:solidFill>
              <a:latin typeface="+mj-lt"/>
            </a:endParaRPr>
          </a:p>
          <a:p>
            <a:pPr fontAlgn="base"/>
            <a:endParaRPr lang="en-US" dirty="0" smtClean="0">
              <a:solidFill>
                <a:srgbClr val="FFC000"/>
              </a:solidFill>
              <a:latin typeface="+mj-lt"/>
            </a:endParaRPr>
          </a:p>
          <a:p>
            <a:pPr fontAlgn="base"/>
            <a:endParaRPr lang="en-US" dirty="0" smtClean="0">
              <a:solidFill>
                <a:srgbClr val="FFC000"/>
              </a:solidFill>
              <a:latin typeface="+mj-lt"/>
            </a:endParaRPr>
          </a:p>
          <a:p>
            <a:pPr fontAlgn="base"/>
            <a:endParaRPr lang="en-US" dirty="0">
              <a:solidFill>
                <a:srgbClr val="FFC000"/>
              </a:solidFill>
              <a:latin typeface="+mj-lt"/>
            </a:endParaRPr>
          </a:p>
        </p:txBody>
      </p:sp>
    </p:spTree>
    <p:extLst>
      <p:ext uri="{BB962C8B-B14F-4D97-AF65-F5344CB8AC3E}">
        <p14:creationId xmlns:p14="http://schemas.microsoft.com/office/powerpoint/2010/main" val="2419587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539552" y="1556792"/>
            <a:ext cx="8208912" cy="5112568"/>
          </a:xfrm>
        </p:spPr>
        <p:txBody>
          <a:bodyPr/>
          <a:lstStyle/>
          <a:p>
            <a:pPr eaLnBrk="1" hangingPunct="1">
              <a:spcBef>
                <a:spcPct val="0"/>
              </a:spcBef>
              <a:buFont typeface="Helvetica" pitchFamily="34" charset="0"/>
              <a:buChar char="►"/>
            </a:pPr>
            <a:r>
              <a:rPr lang="en-GB" sz="2400" b="1" dirty="0" smtClean="0">
                <a:solidFill>
                  <a:srgbClr val="002060"/>
                </a:solidFill>
                <a:latin typeface="Arial" charset="0"/>
              </a:rPr>
              <a:t> </a:t>
            </a:r>
            <a:r>
              <a:rPr lang="en-GB" sz="2400" b="1" dirty="0" smtClean="0">
                <a:solidFill>
                  <a:schemeClr val="tx1">
                    <a:lumMod val="50000"/>
                  </a:schemeClr>
                </a:solidFill>
                <a:latin typeface="Arial" charset="0"/>
              </a:rPr>
              <a:t>Nanomaterial Information/Identification </a:t>
            </a:r>
            <a:r>
              <a:rPr lang="en-GB" sz="2400" dirty="0" smtClean="0">
                <a:solidFill>
                  <a:schemeClr val="tx1">
                    <a:lumMod val="50000"/>
                  </a:schemeClr>
                </a:solidFill>
                <a:latin typeface="Arial" charset="0"/>
              </a:rPr>
              <a:t>(9 endpoints) </a:t>
            </a:r>
            <a:r>
              <a:rPr lang="en-GB" sz="1600" b="1" dirty="0" smtClean="0">
                <a:solidFill>
                  <a:schemeClr val="tx1">
                    <a:lumMod val="50000"/>
                  </a:schemeClr>
                </a:solidFill>
                <a:latin typeface="Arial" charset="0"/>
              </a:rPr>
              <a:t>substance name, chemical identity, uses, coating</a:t>
            </a:r>
          </a:p>
          <a:p>
            <a:pPr eaLnBrk="1" hangingPunct="1">
              <a:spcBef>
                <a:spcPts val="1000"/>
              </a:spcBef>
              <a:buFont typeface="Helvetica" pitchFamily="34" charset="0"/>
              <a:buChar char="►"/>
            </a:pPr>
            <a:r>
              <a:rPr lang="en-GB" sz="2800" dirty="0" smtClean="0">
                <a:solidFill>
                  <a:schemeClr val="tx1">
                    <a:lumMod val="50000"/>
                  </a:schemeClr>
                </a:solidFill>
                <a:latin typeface="Arial" charset="0"/>
              </a:rPr>
              <a:t> </a:t>
            </a:r>
            <a:r>
              <a:rPr lang="en-GB" sz="2400" b="1" dirty="0" smtClean="0">
                <a:solidFill>
                  <a:schemeClr val="tx1">
                    <a:lumMod val="50000"/>
                  </a:schemeClr>
                </a:solidFill>
                <a:latin typeface="Arial" charset="0"/>
              </a:rPr>
              <a:t>Physical-Chemical Properties and Material      Characterization </a:t>
            </a:r>
            <a:r>
              <a:rPr lang="en-GB" sz="2400" dirty="0" smtClean="0">
                <a:solidFill>
                  <a:schemeClr val="tx1">
                    <a:lumMod val="50000"/>
                  </a:schemeClr>
                </a:solidFill>
                <a:latin typeface="Arial" charset="0"/>
              </a:rPr>
              <a:t>(17 endpoints) </a:t>
            </a:r>
            <a:r>
              <a:rPr lang="en-GB" sz="1600" b="1" dirty="0" smtClean="0">
                <a:solidFill>
                  <a:schemeClr val="tx1">
                    <a:lumMod val="50000"/>
                  </a:schemeClr>
                </a:solidFill>
                <a:latin typeface="Arial" charset="0"/>
              </a:rPr>
              <a:t>water solubility, particle size, agglomeration/aggregation</a:t>
            </a:r>
            <a:endParaRPr lang="en-US" sz="1600" b="1" dirty="0" smtClean="0">
              <a:solidFill>
                <a:schemeClr val="tx1">
                  <a:lumMod val="50000"/>
                </a:schemeClr>
              </a:solidFill>
              <a:latin typeface="Arial" charset="0"/>
            </a:endParaRPr>
          </a:p>
          <a:p>
            <a:pPr eaLnBrk="1" hangingPunct="1">
              <a:spcBef>
                <a:spcPts val="1000"/>
              </a:spcBef>
              <a:buFont typeface="Helvetica" pitchFamily="34" charset="0"/>
              <a:buChar char="►"/>
            </a:pPr>
            <a:r>
              <a:rPr lang="en-GB" sz="2800" dirty="0" smtClean="0">
                <a:solidFill>
                  <a:schemeClr val="tx1">
                    <a:lumMod val="50000"/>
                  </a:schemeClr>
                </a:solidFill>
                <a:latin typeface="Arial" charset="0"/>
              </a:rPr>
              <a:t> </a:t>
            </a:r>
            <a:r>
              <a:rPr lang="en-GB" sz="2400" b="1" dirty="0" smtClean="0">
                <a:solidFill>
                  <a:schemeClr val="tx1">
                    <a:lumMod val="50000"/>
                  </a:schemeClr>
                </a:solidFill>
                <a:latin typeface="Arial" charset="0"/>
              </a:rPr>
              <a:t>Environmental Fate </a:t>
            </a:r>
            <a:r>
              <a:rPr lang="en-GB" sz="2400" dirty="0" smtClean="0">
                <a:solidFill>
                  <a:schemeClr val="tx1">
                    <a:lumMod val="50000"/>
                  </a:schemeClr>
                </a:solidFill>
                <a:latin typeface="Arial" charset="0"/>
              </a:rPr>
              <a:t>(15 endpoints) </a:t>
            </a:r>
            <a:r>
              <a:rPr lang="en-GB" sz="1600" b="1" dirty="0" smtClean="0">
                <a:solidFill>
                  <a:schemeClr val="tx1">
                    <a:lumMod val="50000"/>
                  </a:schemeClr>
                </a:solidFill>
                <a:latin typeface="Arial" charset="0"/>
              </a:rPr>
              <a:t>biodegradability, adsorption, accumulation</a:t>
            </a:r>
            <a:endParaRPr lang="en-US" sz="1600" b="1" dirty="0" smtClean="0">
              <a:solidFill>
                <a:schemeClr val="tx1">
                  <a:lumMod val="50000"/>
                </a:schemeClr>
              </a:solidFill>
              <a:latin typeface="Arial" charset="0"/>
            </a:endParaRPr>
          </a:p>
          <a:p>
            <a:pPr eaLnBrk="1" hangingPunct="1">
              <a:spcBef>
                <a:spcPts val="1000"/>
              </a:spcBef>
              <a:buFont typeface="Helvetica" pitchFamily="34" charset="0"/>
              <a:buChar char="►"/>
            </a:pPr>
            <a:r>
              <a:rPr lang="en-GB" sz="2800" b="1" dirty="0" smtClean="0">
                <a:solidFill>
                  <a:schemeClr val="tx1">
                    <a:lumMod val="50000"/>
                  </a:schemeClr>
                </a:solidFill>
                <a:latin typeface="Arial" charset="0"/>
              </a:rPr>
              <a:t> </a:t>
            </a:r>
            <a:r>
              <a:rPr lang="en-GB" sz="2400" b="1" dirty="0" smtClean="0">
                <a:solidFill>
                  <a:schemeClr val="tx1">
                    <a:lumMod val="50000"/>
                  </a:schemeClr>
                </a:solidFill>
                <a:latin typeface="Arial" charset="0"/>
              </a:rPr>
              <a:t>Environmental Toxicology </a:t>
            </a:r>
            <a:r>
              <a:rPr lang="en-GB" sz="2400" dirty="0" smtClean="0">
                <a:solidFill>
                  <a:schemeClr val="tx1">
                    <a:lumMod val="50000"/>
                  </a:schemeClr>
                </a:solidFill>
                <a:latin typeface="Arial" charset="0"/>
              </a:rPr>
              <a:t>(6 endpoints) </a:t>
            </a:r>
            <a:r>
              <a:rPr lang="en-GB" sz="2200" b="1" dirty="0" smtClean="0">
                <a:solidFill>
                  <a:schemeClr val="tx1">
                    <a:lumMod val="50000"/>
                  </a:schemeClr>
                </a:solidFill>
                <a:latin typeface="Arial" charset="0"/>
              </a:rPr>
              <a:t> </a:t>
            </a:r>
            <a:r>
              <a:rPr lang="en-GB" sz="1600" b="1" dirty="0" smtClean="0">
                <a:solidFill>
                  <a:schemeClr val="tx1">
                    <a:lumMod val="50000"/>
                  </a:schemeClr>
                </a:solidFill>
                <a:latin typeface="Arial" charset="0"/>
              </a:rPr>
              <a:t>effects on aquatic and terrestrial organisms</a:t>
            </a:r>
            <a:endParaRPr lang="en-US" sz="1600" b="1" dirty="0" smtClean="0">
              <a:solidFill>
                <a:schemeClr val="tx1">
                  <a:lumMod val="50000"/>
                </a:schemeClr>
              </a:solidFill>
              <a:latin typeface="Arial" charset="0"/>
            </a:endParaRPr>
          </a:p>
          <a:p>
            <a:pPr eaLnBrk="1" hangingPunct="1">
              <a:spcBef>
                <a:spcPts val="1000"/>
              </a:spcBef>
              <a:buFont typeface="Helvetica" pitchFamily="34" charset="0"/>
              <a:buChar char="►"/>
            </a:pPr>
            <a:r>
              <a:rPr lang="en-GB" sz="2800" dirty="0" smtClean="0">
                <a:solidFill>
                  <a:schemeClr val="tx1">
                    <a:lumMod val="50000"/>
                  </a:schemeClr>
                </a:solidFill>
                <a:latin typeface="Arial" charset="0"/>
              </a:rPr>
              <a:t> </a:t>
            </a:r>
            <a:r>
              <a:rPr lang="en-GB" sz="2400" b="1" dirty="0" smtClean="0">
                <a:solidFill>
                  <a:schemeClr val="tx1">
                    <a:lumMod val="50000"/>
                  </a:schemeClr>
                </a:solidFill>
                <a:latin typeface="Arial" charset="0"/>
              </a:rPr>
              <a:t>Mammalian Toxicology </a:t>
            </a:r>
            <a:r>
              <a:rPr lang="en-GB" sz="2400" dirty="0" smtClean="0">
                <a:solidFill>
                  <a:schemeClr val="tx1">
                    <a:lumMod val="50000"/>
                  </a:schemeClr>
                </a:solidFill>
                <a:latin typeface="Arial" charset="0"/>
              </a:rPr>
              <a:t>(9 endpoints)</a:t>
            </a:r>
            <a:r>
              <a:rPr lang="en-GB" sz="1600" b="1" dirty="0" smtClean="0">
                <a:solidFill>
                  <a:schemeClr val="tx1">
                    <a:lumMod val="50000"/>
                  </a:schemeClr>
                </a:solidFill>
                <a:latin typeface="Arial" charset="0"/>
              </a:rPr>
              <a:t> </a:t>
            </a:r>
            <a:r>
              <a:rPr lang="en-GB" sz="1600" b="1" dirty="0" err="1" smtClean="0">
                <a:solidFill>
                  <a:schemeClr val="tx1">
                    <a:lumMod val="50000"/>
                  </a:schemeClr>
                </a:solidFill>
                <a:latin typeface="Arial" charset="0"/>
              </a:rPr>
              <a:t>inhalative</a:t>
            </a:r>
            <a:r>
              <a:rPr lang="en-GB" sz="1600" b="1" dirty="0" smtClean="0">
                <a:solidFill>
                  <a:schemeClr val="tx1">
                    <a:lumMod val="50000"/>
                  </a:schemeClr>
                </a:solidFill>
                <a:latin typeface="Arial" charset="0"/>
              </a:rPr>
              <a:t> toxicity, reproductive toxicity, </a:t>
            </a:r>
            <a:r>
              <a:rPr lang="en-GB" sz="1600" b="1" dirty="0" err="1" smtClean="0">
                <a:solidFill>
                  <a:schemeClr val="tx1">
                    <a:lumMod val="50000"/>
                  </a:schemeClr>
                </a:solidFill>
                <a:latin typeface="Arial" charset="0"/>
              </a:rPr>
              <a:t>genotoxicity</a:t>
            </a:r>
            <a:endParaRPr lang="en-US" sz="1600" b="1" dirty="0" smtClean="0">
              <a:solidFill>
                <a:schemeClr val="tx1">
                  <a:lumMod val="50000"/>
                </a:schemeClr>
              </a:solidFill>
              <a:latin typeface="Arial" charset="0"/>
            </a:endParaRPr>
          </a:p>
          <a:p>
            <a:pPr eaLnBrk="1" hangingPunct="1">
              <a:spcBef>
                <a:spcPts val="1000"/>
              </a:spcBef>
              <a:buFont typeface="Helvetica" pitchFamily="34" charset="0"/>
              <a:buChar char="►"/>
            </a:pPr>
            <a:r>
              <a:rPr lang="en-GB" sz="2800" dirty="0" smtClean="0">
                <a:solidFill>
                  <a:schemeClr val="tx1">
                    <a:lumMod val="50000"/>
                  </a:schemeClr>
                </a:solidFill>
                <a:latin typeface="Arial" charset="0"/>
              </a:rPr>
              <a:t> </a:t>
            </a:r>
            <a:r>
              <a:rPr lang="en-GB" sz="2400" b="1" dirty="0" smtClean="0">
                <a:solidFill>
                  <a:schemeClr val="tx1">
                    <a:lumMod val="50000"/>
                  </a:schemeClr>
                </a:solidFill>
                <a:latin typeface="Arial" charset="0"/>
              </a:rPr>
              <a:t>Material Safety </a:t>
            </a:r>
            <a:r>
              <a:rPr lang="en-GB" sz="2400" dirty="0" smtClean="0">
                <a:solidFill>
                  <a:schemeClr val="tx1">
                    <a:lumMod val="50000"/>
                  </a:schemeClr>
                </a:solidFill>
                <a:latin typeface="Arial" charset="0"/>
              </a:rPr>
              <a:t>(3 endpoints)</a:t>
            </a:r>
            <a:r>
              <a:rPr lang="en-GB" sz="1600" b="1" dirty="0" smtClean="0">
                <a:solidFill>
                  <a:schemeClr val="tx1">
                    <a:lumMod val="50000"/>
                  </a:schemeClr>
                </a:solidFill>
                <a:latin typeface="Arial" charset="0"/>
              </a:rPr>
              <a:t> flammability</a:t>
            </a:r>
            <a:endParaRPr lang="en-US" sz="1600" b="1" dirty="0" smtClean="0">
              <a:solidFill>
                <a:schemeClr val="tx1">
                  <a:lumMod val="50000"/>
                </a:schemeClr>
              </a:solidFill>
              <a:latin typeface="Arial" charset="0"/>
            </a:endParaRPr>
          </a:p>
        </p:txBody>
      </p:sp>
      <p:sp>
        <p:nvSpPr>
          <p:cNvPr id="18435" name="Footer Placeholder 3"/>
          <p:cNvSpPr>
            <a:spLocks noGrp="1"/>
          </p:cNvSpPr>
          <p:nvPr>
            <p:ph type="ftr" sz="quarter" idx="4294967295"/>
          </p:nvPr>
        </p:nvSpPr>
        <p:spPr>
          <a:xfrm>
            <a:off x="5508625" y="6480175"/>
            <a:ext cx="3240088" cy="404813"/>
          </a:xfrm>
          <a:prstGeom prst="rect">
            <a:avLst/>
          </a:prstGeom>
          <a:noFill/>
        </p:spPr>
        <p:txBody>
          <a:bodyPr/>
          <a:lstStyle/>
          <a:p>
            <a:r>
              <a:rPr lang="en-GB" sz="1500" smtClean="0">
                <a:solidFill>
                  <a:schemeClr val="bg1"/>
                </a:solidFill>
                <a:latin typeface="Helvetica" pitchFamily="34" charset="0"/>
              </a:rPr>
              <a:t>www.oecd.org/env/nanosafety </a:t>
            </a:r>
            <a:endParaRPr lang="en-US" sz="1500" smtClean="0">
              <a:solidFill>
                <a:schemeClr val="bg1"/>
              </a:solidFill>
              <a:latin typeface="Helvetica" pitchFamily="34" charset="0"/>
            </a:endParaRPr>
          </a:p>
        </p:txBody>
      </p:sp>
      <p:sp>
        <p:nvSpPr>
          <p:cNvPr id="18436" name="Slide Number Placeholder 4"/>
          <p:cNvSpPr>
            <a:spLocks noGrp="1"/>
          </p:cNvSpPr>
          <p:nvPr>
            <p:ph type="sldNum" sz="quarter" idx="4294967295"/>
          </p:nvPr>
        </p:nvSpPr>
        <p:spPr>
          <a:xfrm>
            <a:off x="8316913" y="6524625"/>
            <a:ext cx="611187" cy="288925"/>
          </a:xfrm>
          <a:prstGeom prst="rect">
            <a:avLst/>
          </a:prstGeom>
          <a:noFill/>
        </p:spPr>
        <p:txBody>
          <a:bodyPr/>
          <a:lstStyle/>
          <a:p>
            <a:fld id="{5B57350E-43BB-4862-BB77-6302860ABE8B}" type="slidenum">
              <a:rPr lang="en-US">
                <a:solidFill>
                  <a:schemeClr val="bg1"/>
                </a:solidFill>
              </a:rPr>
              <a:pPr/>
              <a:t>9</a:t>
            </a:fld>
            <a:endParaRPr lang="en-US">
              <a:solidFill>
                <a:schemeClr val="bg1"/>
              </a:solidFill>
            </a:endParaRPr>
          </a:p>
        </p:txBody>
      </p:sp>
      <p:sp>
        <p:nvSpPr>
          <p:cNvPr id="8" name="Rectangle 2"/>
          <p:cNvSpPr txBox="1">
            <a:spLocks noChangeArrowheads="1"/>
          </p:cNvSpPr>
          <p:nvPr/>
        </p:nvSpPr>
        <p:spPr bwMode="auto">
          <a:xfrm>
            <a:off x="1066800" y="164826"/>
            <a:ext cx="7632848" cy="1152773"/>
          </a:xfrm>
          <a:prstGeom prst="rect">
            <a:avLst/>
          </a:prstGeom>
          <a:noFill/>
          <a:ln w="9525">
            <a:noFill/>
            <a:miter lim="800000"/>
            <a:headEnd/>
            <a:tailEnd/>
          </a:ln>
        </p:spPr>
        <p:txBody>
          <a:bodyPr anchor="ctr"/>
          <a:lstStyle/>
          <a:p>
            <a:pPr defTabSz="107950">
              <a:defRPr/>
            </a:pPr>
            <a:r>
              <a:rPr lang="en-US" sz="3200" b="1" i="1" dirty="0">
                <a:solidFill>
                  <a:srgbClr val="FF9900"/>
                </a:solidFill>
                <a:latin typeface="+mj-lt"/>
                <a:ea typeface="+mj-ea"/>
                <a:cs typeface="+mj-cs"/>
              </a:rPr>
              <a:t>List of Endpoints Addressed by the OECD Testing </a:t>
            </a:r>
            <a:r>
              <a:rPr lang="en-US" sz="3200" b="1" i="1" dirty="0" err="1">
                <a:solidFill>
                  <a:srgbClr val="FF9900"/>
                </a:solidFill>
                <a:latin typeface="+mj-lt"/>
                <a:ea typeface="+mj-ea"/>
                <a:cs typeface="+mj-cs"/>
              </a:rPr>
              <a:t>Programme</a:t>
            </a:r>
            <a:endParaRPr lang="en-US" sz="3200" b="1" i="1" dirty="0">
              <a:solidFill>
                <a:srgbClr val="FF9900"/>
              </a:solidFill>
              <a:latin typeface="+mj-lt"/>
              <a:ea typeface="+mj-ea"/>
              <a:cs typeface="+mj-cs"/>
            </a:endParaRPr>
          </a:p>
        </p:txBody>
      </p:sp>
    </p:spTree>
    <p:extLst>
      <p:ext uri="{BB962C8B-B14F-4D97-AF65-F5344CB8AC3E}">
        <p14:creationId xmlns:p14="http://schemas.microsoft.com/office/powerpoint/2010/main" val="6377455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OECD_English_white</Template>
  <TotalTime>2903</TotalTime>
  <Words>1940</Words>
  <Application>Microsoft Office PowerPoint</Application>
  <PresentationFormat>On-screen Show (4:3)</PresentationFormat>
  <Paragraphs>395</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OECD_English_white</vt:lpstr>
      <vt:lpstr>OECD recommendation on The safety of Nanomaterials</vt:lpstr>
      <vt:lpstr>PowerPoint Presentation</vt:lpstr>
      <vt:lpstr>OECD’s Areas of Work on Nano</vt:lpstr>
      <vt:lpstr>  OECD’s Work on Environment, Health and Safety </vt:lpstr>
      <vt:lpstr>PowerPoint Presentation</vt:lpstr>
      <vt:lpstr>PowerPoint Presentation</vt:lpstr>
      <vt:lpstr>OECD COUNCIL RECOMMENDATION ON NANO:  Endorsed on 19th September 2013 </vt:lpstr>
      <vt:lpstr>TESTING AND ASSESSMENT OF MN</vt:lpstr>
      <vt:lpstr>PowerPoint Presentation</vt:lpstr>
      <vt:lpstr>TESTING AND ASSESSMENT  WORK UNDERWAY</vt:lpstr>
      <vt:lpstr>TG/ GD under revision</vt:lpstr>
      <vt:lpstr>RESULTS OF THE TESTING PROGRAMME: DOSSIERS </vt:lpstr>
      <vt:lpstr>Dossiers in a IUCLID style printed form </vt:lpstr>
      <vt:lpstr>Table of Contents Example: Silver part 1</vt:lpstr>
      <vt:lpstr>Assessment of submitted physchem data from the testing programme </vt:lpstr>
      <vt:lpstr>Results of method evaluation</vt:lpstr>
      <vt:lpstr>WORK UNDERWAY</vt:lpstr>
      <vt:lpstr>OECD’s Areas of Work on Nano</vt:lpstr>
      <vt:lpstr>Risk Assessment and Regulatory Framework</vt:lpstr>
      <vt:lpstr>Exposure Measurement and Mitigation on MN - Relevant Publications</vt:lpstr>
      <vt:lpstr>           Env. Sustainable Use of MN Nanotechnology and Tyres: Greening Industry and Transport</vt:lpstr>
      <vt:lpstr>Contact / Information/ Publications</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Nanosafety at oecd:  the first six years</dc:title>
  <dc:creator>gonzalez_m</dc:creator>
  <cp:lastModifiedBy>KEARNS Peter</cp:lastModifiedBy>
  <cp:revision>122</cp:revision>
  <cp:lastPrinted>2015-09-07T15:12:42Z</cp:lastPrinted>
  <dcterms:created xsi:type="dcterms:W3CDTF">2013-01-15T12:08:07Z</dcterms:created>
  <dcterms:modified xsi:type="dcterms:W3CDTF">2015-09-07T15:17:12Z</dcterms:modified>
</cp:coreProperties>
</file>