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256" r:id="rId5"/>
    <p:sldId id="272" r:id="rId6"/>
    <p:sldId id="276" r:id="rId7"/>
    <p:sldId id="299" r:id="rId8"/>
    <p:sldId id="300" r:id="rId9"/>
    <p:sldId id="301" r:id="rId10"/>
    <p:sldId id="302" r:id="rId11"/>
    <p:sldId id="303" r:id="rId12"/>
    <p:sldId id="304" r:id="rId13"/>
    <p:sldId id="264" r:id="rId14"/>
    <p:sldId id="265" r:id="rId15"/>
    <p:sldId id="266" r:id="rId16"/>
    <p:sldId id="278" r:id="rId17"/>
    <p:sldId id="267" r:id="rId18"/>
    <p:sldId id="279" r:id="rId19"/>
    <p:sldId id="268" r:id="rId20"/>
    <p:sldId id="281" r:id="rId21"/>
    <p:sldId id="269" r:id="rId22"/>
    <p:sldId id="298" r:id="rId23"/>
    <p:sldId id="296" r:id="rId24"/>
    <p:sldId id="305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04" autoAdjust="0"/>
  </p:normalViewPr>
  <p:slideViewPr>
    <p:cSldViewPr>
      <p:cViewPr>
        <p:scale>
          <a:sx n="125" d="100"/>
          <a:sy n="125" d="100"/>
        </p:scale>
        <p:origin x="-8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8CA40-4EE0-4B5D-B538-608D7C2C3F38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71181-0C12-4604-B72D-EE1A08B5A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9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1181-0C12-4604-B72D-EE1A08B5AD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noFill/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z="12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1BB70013-5E17-419D-9805-08C2C7F1950E}" type="slidenum">
              <a:rPr lang="en-US">
                <a:latin typeface="Times New Roman" pitchFamily="16" charset="0"/>
                <a:cs typeface="Arial" charset="0"/>
              </a:rPr>
              <a:pPr/>
              <a:t>4</a:t>
            </a:fld>
            <a:endParaRPr lang="en-US">
              <a:latin typeface="Times New Roman" pitchFamily="16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noFill/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1BB70013-5E17-419D-9805-08C2C7F1950E}" type="slidenum">
              <a:rPr lang="en-US">
                <a:latin typeface="Times New Roman" pitchFamily="16" charset="0"/>
                <a:cs typeface="Arial" charset="0"/>
              </a:rPr>
              <a:pPr/>
              <a:t>5</a:t>
            </a:fld>
            <a:endParaRPr lang="en-US">
              <a:latin typeface="Times New Roman" pitchFamily="16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noFill/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1BB70013-5E17-419D-9805-08C2C7F1950E}" type="slidenum">
              <a:rPr lang="en-US">
                <a:latin typeface="Times New Roman" pitchFamily="16" charset="0"/>
                <a:cs typeface="Arial" charset="0"/>
              </a:rPr>
              <a:pPr/>
              <a:t>6</a:t>
            </a:fld>
            <a:endParaRPr lang="en-US">
              <a:latin typeface="Times New Roman" pitchFamily="16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noFill/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1BB70013-5E17-419D-9805-08C2C7F1950E}" type="slidenum">
              <a:rPr lang="en-US">
                <a:latin typeface="Times New Roman" pitchFamily="16" charset="0"/>
                <a:cs typeface="Arial" charset="0"/>
              </a:rPr>
              <a:pPr/>
              <a:t>7</a:t>
            </a:fld>
            <a:endParaRPr lang="en-US">
              <a:latin typeface="Times New Roman" pitchFamily="16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noFill/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1BB70013-5E17-419D-9805-08C2C7F1950E}" type="slidenum">
              <a:rPr lang="en-US">
                <a:latin typeface="Times New Roman" pitchFamily="16" charset="0"/>
                <a:cs typeface="Arial" charset="0"/>
              </a:rPr>
              <a:pPr/>
              <a:t>9</a:t>
            </a:fld>
            <a:endParaRPr lang="en-US">
              <a:latin typeface="Times New Roman" pitchFamily="16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noFill/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1BB70013-5E17-419D-9805-08C2C7F1950E}" type="slidenum">
              <a:rPr lang="en-US">
                <a:latin typeface="Times New Roman" pitchFamily="16" charset="0"/>
                <a:cs typeface="Arial" charset="0"/>
              </a:rPr>
              <a:pPr/>
              <a:t>20</a:t>
            </a:fld>
            <a:endParaRPr lang="en-US">
              <a:latin typeface="Times New Roman" pitchFamily="16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noFill/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1BB70013-5E17-419D-9805-08C2C7F1950E}" type="slidenum">
              <a:rPr lang="en-US">
                <a:latin typeface="Times New Roman" pitchFamily="16" charset="0"/>
                <a:cs typeface="Arial" charset="0"/>
              </a:rPr>
              <a:pPr/>
              <a:t>21</a:t>
            </a:fld>
            <a:endParaRPr lang="en-US">
              <a:latin typeface="Times New Roman" pitchFamily="16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2824-AC5D-493B-9A31-C486BE3E91A2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718-C1B3-495E-98B0-B54B69095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0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2824-AC5D-493B-9A31-C486BE3E91A2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718-C1B3-495E-98B0-B54B69095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0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2824-AC5D-493B-9A31-C486BE3E91A2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718-C1B3-495E-98B0-B54B69095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7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2824-AC5D-493B-9A31-C486BE3E91A2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718-C1B3-495E-98B0-B54B69095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1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2824-AC5D-493B-9A31-C486BE3E91A2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718-C1B3-495E-98B0-B54B69095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1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2824-AC5D-493B-9A31-C486BE3E91A2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718-C1B3-495E-98B0-B54B69095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8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2824-AC5D-493B-9A31-C486BE3E91A2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718-C1B3-495E-98B0-B54B69095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3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2824-AC5D-493B-9A31-C486BE3E91A2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718-C1B3-495E-98B0-B54B69095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3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2824-AC5D-493B-9A31-C486BE3E91A2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718-C1B3-495E-98B0-B54B69095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7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2824-AC5D-493B-9A31-C486BE3E91A2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718-C1B3-495E-98B0-B54B69095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2824-AC5D-493B-9A31-C486BE3E91A2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718-C1B3-495E-98B0-B54B69095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5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12824-AC5D-493B-9A31-C486BE3E91A2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B718-C1B3-495E-98B0-B54B69095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3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496" y="33731"/>
            <a:ext cx="9145016" cy="730973"/>
            <a:chOff x="35496" y="33731"/>
            <a:chExt cx="9145016" cy="730973"/>
          </a:xfrm>
        </p:grpSpPr>
        <p:pic>
          <p:nvPicPr>
            <p:cNvPr id="7" name="Picture 2" descr="banniere-IOMC-logo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96" y="33731"/>
              <a:ext cx="3672408" cy="73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098" y="63654"/>
              <a:ext cx="950230" cy="62904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490690" y="159023"/>
              <a:ext cx="1689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The project is funded by</a:t>
              </a:r>
            </a:p>
            <a:p>
              <a:r>
                <a:rPr lang="en-GB" sz="1200" dirty="0" smtClean="0"/>
                <a:t>The European Union</a:t>
              </a:r>
              <a:endParaRPr lang="en-GB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4323" y="87015"/>
              <a:ext cx="1081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</a:t>
              </a:r>
            </a:p>
            <a:p>
              <a:r>
                <a:rPr lang="en-GB" sz="1200" dirty="0"/>
                <a:t>i</a:t>
              </a:r>
              <a:r>
                <a:rPr lang="en-GB" sz="1200" dirty="0" smtClean="0"/>
                <a:t>mplemented</a:t>
              </a:r>
            </a:p>
            <a:p>
              <a:r>
                <a:rPr lang="en-GB" sz="1200" dirty="0" smtClean="0"/>
                <a:t>by IOMC</a:t>
              </a:r>
              <a:endParaRPr lang="en-GB" sz="1200" dirty="0"/>
            </a:p>
          </p:txBody>
        </p:sp>
      </p:grp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5040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June 2015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768" y="126876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Introduction to the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IOMC Toolbox for Decision-Making in Chemicals Management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0" descr="Kassen-testen2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95536"/>
            <a:ext cx="7218040" cy="7218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819" t="11520" r="24601" b="20801"/>
          <a:stretch>
            <a:fillRect/>
          </a:stretch>
        </p:blipFill>
        <p:spPr bwMode="auto">
          <a:xfrm>
            <a:off x="-36512" y="-27384"/>
            <a:ext cx="9252520" cy="663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BT\Desktop\15 06-Nov-13 13.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29175" cy="73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819" t="11966" r="24994" b="18195"/>
          <a:stretch>
            <a:fillRect/>
          </a:stretch>
        </p:blipFill>
        <p:spPr bwMode="auto">
          <a:xfrm>
            <a:off x="-36512" y="0"/>
            <a:ext cx="91911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T\Desktop\17 06-Nov-13 13.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27384"/>
            <a:ext cx="9150036" cy="72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819" t="11246" r="24994" b="17475"/>
          <a:stretch>
            <a:fillRect/>
          </a:stretch>
        </p:blipFill>
        <p:spPr bwMode="auto">
          <a:xfrm>
            <a:off x="-36512" y="-27384"/>
            <a:ext cx="9180364" cy="69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BT\Desktop\18 06-Nov-13 13.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27384"/>
            <a:ext cx="9152512" cy="72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3819" t="11966" r="24601" b="15589"/>
          <a:stretch>
            <a:fillRect/>
          </a:stretch>
        </p:blipFill>
        <p:spPr bwMode="auto">
          <a:xfrm>
            <a:off x="-36512" y="-27384"/>
            <a:ext cx="9252520" cy="71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BT\Desktop\20 06-Nov-13 13.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27384"/>
            <a:ext cx="9164357" cy="753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3-23 at 4.17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3"/>
            <a:ext cx="9144000" cy="7816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5-03-23 at 4.18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8488"/>
            <a:ext cx="9108504" cy="71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7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 txBox="1">
            <a:spLocks noChangeArrowheads="1"/>
          </p:cNvSpPr>
          <p:nvPr/>
        </p:nvSpPr>
        <p:spPr bwMode="auto">
          <a:xfrm>
            <a:off x="152400" y="1988840"/>
            <a:ext cx="883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400" lvl="1" indent="-25400">
              <a:lnSpc>
                <a:spcPct val="120000"/>
              </a:lnSpc>
              <a:spcAft>
                <a:spcPts val="600"/>
              </a:spcAft>
              <a:buClr>
                <a:srgbClr val="F57F4E"/>
              </a:buClr>
              <a:defRPr/>
            </a:pPr>
            <a:r>
              <a:rPr lang="en-US" sz="2400" b="1" kern="0" dirty="0" smtClean="0"/>
              <a:t>Inter-Organization </a:t>
            </a:r>
            <a:r>
              <a:rPr lang="en-US" sz="2400" b="1" kern="0" dirty="0" err="1" smtClean="0"/>
              <a:t>Programme</a:t>
            </a:r>
            <a:r>
              <a:rPr lang="en-US" sz="2400" b="1" kern="0" dirty="0" smtClean="0"/>
              <a:t> for the Sound Management of Chemicals (IOMC)</a:t>
            </a:r>
          </a:p>
          <a:p>
            <a:pPr marL="25400" lvl="1" indent="-25400">
              <a:lnSpc>
                <a:spcPct val="120000"/>
              </a:lnSpc>
              <a:spcAft>
                <a:spcPts val="600"/>
              </a:spcAft>
              <a:buClr>
                <a:srgbClr val="F57F4E"/>
              </a:buClr>
              <a:defRPr/>
            </a:pPr>
            <a:endParaRPr lang="en-US" sz="2400" b="1" kern="0" dirty="0" smtClean="0"/>
          </a:p>
          <a:p>
            <a:pPr marL="25400" lvl="1" indent="-25400">
              <a:lnSpc>
                <a:spcPct val="120000"/>
              </a:lnSpc>
              <a:spcAft>
                <a:spcPts val="600"/>
              </a:spcAft>
              <a:buClr>
                <a:srgbClr val="F57F4E"/>
              </a:buClr>
              <a:buFontTx/>
              <a:buBlip>
                <a:blip r:embed="rId3"/>
              </a:buBlip>
              <a:defRPr/>
            </a:pPr>
            <a:r>
              <a:rPr lang="en-US" sz="2400" dirty="0" smtClean="0"/>
              <a:t>Established </a:t>
            </a:r>
            <a:r>
              <a:rPr lang="en-US" sz="2400" dirty="0"/>
              <a:t>in 1995</a:t>
            </a:r>
          </a:p>
          <a:p>
            <a:pPr marL="215900" lvl="2" indent="-215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57F4E"/>
              </a:buClr>
              <a:buFontTx/>
              <a:buBlip>
                <a:blip r:embed="rId3"/>
              </a:buBlip>
              <a:defRPr/>
            </a:pPr>
            <a:r>
              <a:rPr lang="en-US" sz="2400" dirty="0" smtClean="0"/>
              <a:t>Objective: To strengthen international cooperation in the field of chemicals and to increase the effectiveness of the </a:t>
            </a:r>
            <a:r>
              <a:rPr lang="en-US" sz="2400" dirty="0" err="1" smtClean="0"/>
              <a:t>organisations’</a:t>
            </a:r>
            <a:r>
              <a:rPr lang="en-US" sz="2400" dirty="0" smtClean="0"/>
              <a:t> international chemicals </a:t>
            </a:r>
            <a:r>
              <a:rPr lang="en-US" sz="2400" dirty="0" err="1" smtClean="0"/>
              <a:t>programmes</a:t>
            </a:r>
            <a:endParaRPr 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5496" y="6093296"/>
            <a:ext cx="9108504" cy="730973"/>
            <a:chOff x="35496" y="6082403"/>
            <a:chExt cx="9108504" cy="7309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694" y="6165304"/>
              <a:ext cx="873643" cy="57834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469531" y="6207695"/>
              <a:ext cx="167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 funded by</a:t>
              </a:r>
            </a:p>
            <a:p>
              <a:r>
                <a:rPr lang="en-GB" sz="1200" dirty="0" smtClean="0"/>
                <a:t>The European Union</a:t>
              </a:r>
              <a:endParaRPr lang="en-GB" sz="1200" dirty="0"/>
            </a:p>
          </p:txBody>
        </p:sp>
        <p:pic>
          <p:nvPicPr>
            <p:cNvPr id="7" name="Picture 2" descr="banniere-IOMC-logo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496" y="6082403"/>
              <a:ext cx="3672408" cy="73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634323" y="6135687"/>
              <a:ext cx="1081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</a:t>
              </a:r>
            </a:p>
            <a:p>
              <a:r>
                <a:rPr lang="en-GB" sz="1200" dirty="0"/>
                <a:t>i</a:t>
              </a:r>
              <a:r>
                <a:rPr lang="en-GB" sz="1200" dirty="0" smtClean="0"/>
                <a:t>mplemented</a:t>
              </a:r>
            </a:p>
            <a:p>
              <a:r>
                <a:rPr lang="en-GB" sz="1200" dirty="0" smtClean="0"/>
                <a:t>by IOMC</a:t>
              </a:r>
              <a:endParaRPr lang="en-GB" sz="1200" dirty="0"/>
            </a:p>
          </p:txBody>
        </p:sp>
      </p:grpSp>
      <p:pic>
        <p:nvPicPr>
          <p:cNvPr id="10" name="Picture 6" descr="banniere-IOMC-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88640"/>
            <a:ext cx="8039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 smtClean="0"/>
              <a:t>IOMC Toolbox: </a:t>
            </a:r>
            <a:r>
              <a:rPr lang="en-GB" sz="3600" dirty="0" smtClean="0">
                <a:solidFill>
                  <a:srgbClr val="FF0000"/>
                </a:solidFill>
              </a:rPr>
              <a:t>A Platform for Collaboration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spcBef>
                <a:spcPts val="1224"/>
              </a:spcBef>
            </a:pPr>
            <a:r>
              <a:rPr lang="en-US" sz="2800" dirty="0" smtClean="0"/>
              <a:t>The </a:t>
            </a:r>
            <a:r>
              <a:rPr lang="en-US" sz="2800" dirty="0"/>
              <a:t>new version of the </a:t>
            </a:r>
            <a:r>
              <a:rPr lang="en-US" sz="2800" dirty="0" smtClean="0"/>
              <a:t>IOMC Toolbox </a:t>
            </a:r>
            <a:r>
              <a:rPr lang="en-US" sz="2800" dirty="0"/>
              <a:t>provides a set of interactive features allowing governments to use it as a platform for collaboration among ministries, agencies, and other stakeholders such as </a:t>
            </a:r>
            <a:r>
              <a:rPr lang="en-US" sz="2800" dirty="0" smtClean="0"/>
              <a:t>industry</a:t>
            </a:r>
          </a:p>
          <a:p>
            <a:pPr>
              <a:spcBef>
                <a:spcPts val="2424"/>
              </a:spcBef>
            </a:pPr>
            <a:r>
              <a:rPr lang="en-US" sz="2800" dirty="0" smtClean="0"/>
              <a:t>Users </a:t>
            </a:r>
            <a:r>
              <a:rPr lang="en-US" sz="2800" dirty="0"/>
              <a:t>can save their information, add comments, and share and discuss issues with colleagues </a:t>
            </a:r>
            <a:r>
              <a:rPr lang="en-US" sz="2800"/>
              <a:t>and </a:t>
            </a:r>
            <a:r>
              <a:rPr lang="en-US" sz="2800" smtClean="0"/>
              <a:t>partners</a:t>
            </a:r>
            <a:endParaRPr lang="en-US" sz="2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5496" y="6082403"/>
            <a:ext cx="9108504" cy="730973"/>
            <a:chOff x="35496" y="6082403"/>
            <a:chExt cx="9108504" cy="7309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694" y="6165304"/>
              <a:ext cx="873643" cy="5783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469531" y="6207695"/>
              <a:ext cx="167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 funded by</a:t>
              </a:r>
            </a:p>
            <a:p>
              <a:r>
                <a:rPr lang="en-GB" sz="1200" dirty="0" smtClean="0"/>
                <a:t>The European Union</a:t>
              </a:r>
              <a:endParaRPr lang="en-GB" sz="1200" dirty="0"/>
            </a:p>
          </p:txBody>
        </p:sp>
        <p:pic>
          <p:nvPicPr>
            <p:cNvPr id="8" name="Picture 2" descr="banniere-IOMC-logo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96" y="6082403"/>
              <a:ext cx="3672408" cy="73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634323" y="6135687"/>
              <a:ext cx="1081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</a:t>
              </a:r>
            </a:p>
            <a:p>
              <a:r>
                <a:rPr lang="en-GB" sz="1200" dirty="0"/>
                <a:t>i</a:t>
              </a:r>
              <a:r>
                <a:rPr lang="en-GB" sz="1200" dirty="0" smtClean="0"/>
                <a:t>mplemented</a:t>
              </a:r>
            </a:p>
            <a:p>
              <a:r>
                <a:rPr lang="en-GB" sz="1200" dirty="0" smtClean="0"/>
                <a:t>by IOMC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590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IOMC Toolbox: </a:t>
            </a:r>
            <a:r>
              <a:rPr lang="en-GB" dirty="0" smtClean="0">
                <a:solidFill>
                  <a:srgbClr val="FF0000"/>
                </a:solidFill>
              </a:rPr>
              <a:t>Webinars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 smtClean="0"/>
              <a:t>Introduction to </a:t>
            </a:r>
            <a:r>
              <a:rPr lang="en-GB" sz="2800" dirty="0"/>
              <a:t>the IOMC </a:t>
            </a:r>
            <a:r>
              <a:rPr lang="en-GB" sz="2800" dirty="0" smtClean="0"/>
              <a:t>Toolbox: </a:t>
            </a:r>
            <a:r>
              <a:rPr lang="en-GB" sz="2800" i="1" dirty="0" smtClean="0"/>
              <a:t>Sept 2015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 smtClean="0"/>
              <a:t>Industrial </a:t>
            </a:r>
            <a:r>
              <a:rPr lang="en-GB" sz="2800" dirty="0"/>
              <a:t>chemicals management </a:t>
            </a:r>
            <a:r>
              <a:rPr lang="en-GB" sz="2800" dirty="0" smtClean="0"/>
              <a:t>scheme: </a:t>
            </a:r>
            <a:r>
              <a:rPr lang="en-GB" sz="2800" i="1" dirty="0" smtClean="0"/>
              <a:t>Oct 2015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 smtClean="0"/>
              <a:t>GHS scheme: </a:t>
            </a:r>
            <a:r>
              <a:rPr lang="en-GB" sz="2800" i="1" dirty="0" smtClean="0"/>
              <a:t>Nov 2015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 smtClean="0"/>
              <a:t>Pesticides scheme: </a:t>
            </a:r>
            <a:r>
              <a:rPr lang="en-GB" sz="2800" i="1" dirty="0" smtClean="0"/>
              <a:t>Dec </a:t>
            </a:r>
            <a:r>
              <a:rPr lang="en-GB" sz="2800" i="1" dirty="0"/>
              <a:t>2015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96" y="6082403"/>
            <a:ext cx="9108504" cy="730973"/>
            <a:chOff x="35496" y="6082403"/>
            <a:chExt cx="9108504" cy="7309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694" y="6165304"/>
              <a:ext cx="873643" cy="5783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469531" y="6207695"/>
              <a:ext cx="167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 funded by</a:t>
              </a:r>
            </a:p>
            <a:p>
              <a:r>
                <a:rPr lang="en-GB" sz="1200" dirty="0" smtClean="0"/>
                <a:t>The European Union</a:t>
              </a:r>
              <a:endParaRPr lang="en-GB" sz="1200" dirty="0"/>
            </a:p>
          </p:txBody>
        </p:sp>
        <p:pic>
          <p:nvPicPr>
            <p:cNvPr id="8" name="Picture 2" descr="banniere-IOMC-logo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96" y="6082403"/>
              <a:ext cx="3672408" cy="73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634323" y="6135687"/>
              <a:ext cx="1081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</a:t>
              </a:r>
            </a:p>
            <a:p>
              <a:r>
                <a:rPr lang="en-GB" sz="1200" dirty="0"/>
                <a:t>i</a:t>
              </a:r>
              <a:r>
                <a:rPr lang="en-GB" sz="1200" dirty="0" smtClean="0"/>
                <a:t>mplemented</a:t>
              </a:r>
            </a:p>
            <a:p>
              <a:r>
                <a:rPr lang="en-GB" sz="1200" dirty="0" smtClean="0"/>
                <a:t>by IOMC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122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496" y="6082403"/>
            <a:ext cx="9108504" cy="730973"/>
            <a:chOff x="35496" y="6082403"/>
            <a:chExt cx="9108504" cy="7309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694" y="6165304"/>
              <a:ext cx="873643" cy="57834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69531" y="6207695"/>
              <a:ext cx="167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 funded by</a:t>
              </a:r>
            </a:p>
            <a:p>
              <a:r>
                <a:rPr lang="en-GB" sz="1200" dirty="0" smtClean="0"/>
                <a:t>The European Union</a:t>
              </a:r>
              <a:endParaRPr lang="en-GB" sz="1200" dirty="0"/>
            </a:p>
          </p:txBody>
        </p:sp>
        <p:pic>
          <p:nvPicPr>
            <p:cNvPr id="9" name="Picture 2" descr="banniere-IOMC-logo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96" y="6082403"/>
              <a:ext cx="3672408" cy="73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634323" y="6135687"/>
              <a:ext cx="1081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</a:t>
              </a:r>
            </a:p>
            <a:p>
              <a:r>
                <a:rPr lang="en-GB" sz="1200" dirty="0"/>
                <a:t>i</a:t>
              </a:r>
              <a:r>
                <a:rPr lang="en-GB" sz="1200" dirty="0" smtClean="0"/>
                <a:t>mplemented</a:t>
              </a:r>
            </a:p>
            <a:p>
              <a:r>
                <a:rPr lang="en-GB" sz="1200" dirty="0" smtClean="0"/>
                <a:t>by IOMC</a:t>
              </a:r>
              <a:endParaRPr lang="en-GB" sz="1200" dirty="0"/>
            </a:p>
          </p:txBody>
        </p:sp>
      </p:grpSp>
      <p:pic>
        <p:nvPicPr>
          <p:cNvPr id="3" name="Picture 2" descr="Screen Shot 2015-03-23 at 2.24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7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3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 txBox="1">
            <a:spLocks noChangeArrowheads="1"/>
          </p:cNvSpPr>
          <p:nvPr/>
        </p:nvSpPr>
        <p:spPr bwMode="auto">
          <a:xfrm>
            <a:off x="152400" y="309736"/>
            <a:ext cx="883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400" lvl="1" indent="-215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57F4E"/>
              </a:buClr>
              <a:buFontTx/>
              <a:buBlip>
                <a:blip r:embed="rId2"/>
              </a:buBlip>
              <a:defRPr/>
            </a:pPr>
            <a:r>
              <a:rPr lang="en-US" sz="2400" dirty="0" smtClean="0"/>
              <a:t>Examples </a:t>
            </a:r>
            <a:r>
              <a:rPr lang="en-US" sz="2400" dirty="0"/>
              <a:t>of activities:</a:t>
            </a:r>
          </a:p>
          <a:p>
            <a:pPr marL="533400" lvl="3" indent="-215900">
              <a:lnSpc>
                <a:spcPct val="120000"/>
              </a:lnSpc>
              <a:buClr>
                <a:srgbClr val="2D2D8A"/>
              </a:buClr>
              <a:buFont typeface="Verdana" pitchFamily="34" charset="0"/>
              <a:buChar char="•"/>
              <a:defRPr/>
            </a:pPr>
            <a:r>
              <a:rPr lang="en-US" sz="2400" dirty="0" smtClean="0"/>
              <a:t>SAICM: </a:t>
            </a:r>
          </a:p>
          <a:p>
            <a:pPr marL="990600" lvl="4" indent="-215900">
              <a:lnSpc>
                <a:spcPct val="120000"/>
              </a:lnSpc>
              <a:buClr>
                <a:srgbClr val="2D2D8A"/>
              </a:buClr>
              <a:buFont typeface="Verdana" pitchFamily="34" charset="0"/>
              <a:buChar char="•"/>
              <a:defRPr/>
            </a:pPr>
            <a:r>
              <a:rPr lang="en-US" sz="2000" dirty="0" smtClean="0"/>
              <a:t>QSPTF Implementation Committee </a:t>
            </a:r>
          </a:p>
          <a:p>
            <a:pPr marL="990600" lvl="4" indent="-215900">
              <a:lnSpc>
                <a:spcPct val="120000"/>
              </a:lnSpc>
              <a:buClr>
                <a:srgbClr val="2D2D8A"/>
              </a:buClr>
              <a:buFont typeface="Verdana" pitchFamily="34" charset="0"/>
              <a:buChar char="•"/>
              <a:defRPr/>
            </a:pPr>
            <a:r>
              <a:rPr lang="en-US" sz="2000" dirty="0" smtClean="0"/>
              <a:t>Assisting countries to implement projects</a:t>
            </a:r>
          </a:p>
          <a:p>
            <a:pPr marL="990600" lvl="4" indent="-215900">
              <a:lnSpc>
                <a:spcPct val="120000"/>
              </a:lnSpc>
              <a:buClr>
                <a:srgbClr val="2D2D8A"/>
              </a:buClr>
              <a:buFont typeface="Verdana" pitchFamily="34" charset="0"/>
              <a:buChar char="•"/>
              <a:defRPr/>
            </a:pPr>
            <a:r>
              <a:rPr lang="en-US" sz="2000" dirty="0" smtClean="0"/>
              <a:t>Participating in SAICM regional meetings and co‐organizing back‐to‐back workshops</a:t>
            </a:r>
          </a:p>
          <a:p>
            <a:pPr marL="990600" lvl="4" indent="-215900">
              <a:lnSpc>
                <a:spcPct val="120000"/>
              </a:lnSpc>
              <a:buClr>
                <a:srgbClr val="2D2D8A"/>
              </a:buClr>
              <a:buFont typeface="Verdana" pitchFamily="34" charset="0"/>
              <a:buChar char="•"/>
              <a:defRPr/>
            </a:pPr>
            <a:r>
              <a:rPr lang="en-US" sz="2000" dirty="0" smtClean="0"/>
              <a:t>Developing guidance for SAICM implementation/capacity building</a:t>
            </a:r>
          </a:p>
          <a:p>
            <a:pPr marL="990600" lvl="4" indent="-215900">
              <a:lnSpc>
                <a:spcPct val="120000"/>
              </a:lnSpc>
              <a:buClr>
                <a:srgbClr val="2D2D8A"/>
              </a:buClr>
              <a:buFont typeface="Verdana" pitchFamily="34" charset="0"/>
              <a:buChar char="•"/>
              <a:defRPr/>
            </a:pPr>
            <a:r>
              <a:rPr lang="en-US" sz="2000" dirty="0" smtClean="0"/>
              <a:t>Contributing to the implementation of SAICM activities on emerging issues</a:t>
            </a:r>
          </a:p>
          <a:p>
            <a:pPr marL="533400" lvl="3" indent="-215900">
              <a:lnSpc>
                <a:spcPct val="120000"/>
              </a:lnSpc>
              <a:spcBef>
                <a:spcPts val="600"/>
              </a:spcBef>
              <a:buClr>
                <a:srgbClr val="2D2D8A"/>
              </a:buClr>
              <a:buFont typeface="Verdana" pitchFamily="34" charset="0"/>
              <a:buChar char="•"/>
              <a:defRPr/>
            </a:pPr>
            <a:r>
              <a:rPr lang="en-US" sz="2400" dirty="0" smtClean="0"/>
              <a:t>IOMC products</a:t>
            </a:r>
          </a:p>
          <a:p>
            <a:pPr marL="533400" lvl="3" indent="-215900">
              <a:lnSpc>
                <a:spcPct val="120000"/>
              </a:lnSpc>
              <a:spcBef>
                <a:spcPts val="600"/>
              </a:spcBef>
              <a:buClr>
                <a:srgbClr val="2D2D8A"/>
              </a:buClr>
              <a:buFont typeface="Verdana" pitchFamily="34" charset="0"/>
              <a:buChar char="•"/>
              <a:defRPr/>
            </a:pPr>
            <a:r>
              <a:rPr lang="en-US" sz="2400" dirty="0" smtClean="0"/>
              <a:t>Joint activities</a:t>
            </a:r>
          </a:p>
          <a:p>
            <a:pPr marL="25400" lvl="1" indent="-215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57F4E"/>
              </a:buClr>
              <a:buBlip>
                <a:blip r:embed="rId2"/>
              </a:buBlip>
              <a:defRPr/>
            </a:pPr>
            <a:r>
              <a:rPr lang="en-US" sz="2400" dirty="0" smtClean="0"/>
              <a:t>Inter‐Organization Coordinating Committee, WHO Secretariat</a:t>
            </a:r>
          </a:p>
          <a:p>
            <a:pPr marL="25400" lvl="1" indent="-215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57F4E"/>
              </a:buClr>
              <a:buFontTx/>
              <a:buBlip>
                <a:blip r:embed="rId2"/>
              </a:buBlip>
              <a:defRPr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12160" y="37504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rgbClr val="C00000"/>
                </a:solidFill>
              </a:rPr>
              <a:t>www.iomc.info</a:t>
            </a:r>
            <a:endParaRPr lang="en-US" sz="2400" i="1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496" y="6093296"/>
            <a:ext cx="9108504" cy="730973"/>
            <a:chOff x="35496" y="6082403"/>
            <a:chExt cx="9108504" cy="7309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694" y="6165304"/>
              <a:ext cx="873643" cy="57834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469531" y="6207695"/>
              <a:ext cx="167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 funded by</a:t>
              </a:r>
            </a:p>
            <a:p>
              <a:r>
                <a:rPr lang="en-GB" sz="1200" dirty="0" smtClean="0"/>
                <a:t>The European Union</a:t>
              </a:r>
              <a:endParaRPr lang="en-GB" sz="1200" dirty="0"/>
            </a:p>
          </p:txBody>
        </p:sp>
        <p:pic>
          <p:nvPicPr>
            <p:cNvPr id="10" name="Picture 2" descr="banniere-IOMC-logo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96" y="6082403"/>
              <a:ext cx="3672408" cy="73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634323" y="6135687"/>
              <a:ext cx="1081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</a:t>
              </a:r>
            </a:p>
            <a:p>
              <a:r>
                <a:rPr lang="en-GB" sz="1200" dirty="0"/>
                <a:t>i</a:t>
              </a:r>
              <a:r>
                <a:rPr lang="en-GB" sz="1200" dirty="0" smtClean="0"/>
                <a:t>mplemented</a:t>
              </a:r>
            </a:p>
            <a:p>
              <a:r>
                <a:rPr lang="en-GB" sz="1200" dirty="0" smtClean="0"/>
                <a:t>by IOMC</a:t>
              </a:r>
              <a:endParaRPr lang="en-GB" sz="12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IOMC Toolbox: </a:t>
            </a:r>
            <a:r>
              <a:rPr lang="en-GB" dirty="0" smtClean="0">
                <a:solidFill>
                  <a:srgbClr val="FF0000"/>
                </a:solidFill>
              </a:rPr>
              <a:t>The Challenge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2617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IOMC </a:t>
            </a:r>
            <a:r>
              <a:rPr lang="en-US" sz="2800" dirty="0">
                <a:solidFill>
                  <a:srgbClr val="0000FF"/>
                </a:solidFill>
              </a:rPr>
              <a:t>Participating Organizations have developed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hundreds of tools and guidance documents </a:t>
            </a:r>
            <a:r>
              <a:rPr lang="en-US" sz="2800" dirty="0"/>
              <a:t>that are relevant for countries in their efforts to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implement SAICM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However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00FF"/>
                </a:solidFill>
              </a:rPr>
              <a:t>finding the most </a:t>
            </a:r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appropriate tool </a:t>
            </a:r>
            <a:r>
              <a:rPr lang="en-US" sz="2800" dirty="0"/>
              <a:t>or guidance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document </a:t>
            </a:r>
            <a:r>
              <a:rPr lang="en-US" sz="2800" dirty="0"/>
              <a:t>to address s</a:t>
            </a:r>
            <a:r>
              <a:rPr lang="en-US" sz="2800" dirty="0" smtClean="0"/>
              <a:t>pecific </a:t>
            </a:r>
            <a:br>
              <a:rPr lang="en-US" sz="2800" dirty="0" smtClean="0"/>
            </a:br>
            <a:r>
              <a:rPr lang="en-US" sz="2800" dirty="0" smtClean="0"/>
              <a:t>national </a:t>
            </a:r>
            <a:r>
              <a:rPr lang="en-US" sz="2800" dirty="0"/>
              <a:t>issues </a:t>
            </a:r>
            <a:r>
              <a:rPr lang="en-US" sz="2800" dirty="0">
                <a:solidFill>
                  <a:srgbClr val="0000FF"/>
                </a:solidFill>
              </a:rPr>
              <a:t>can be a </a:t>
            </a:r>
            <a:r>
              <a:rPr lang="en-US" sz="2800" dirty="0" smtClean="0">
                <a:solidFill>
                  <a:srgbClr val="0000FF"/>
                </a:solidFill>
              </a:rPr>
              <a:t>challenge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496" y="6082403"/>
            <a:ext cx="9108504" cy="730973"/>
            <a:chOff x="35496" y="6082403"/>
            <a:chExt cx="9108504" cy="7309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694" y="6165304"/>
              <a:ext cx="873643" cy="5783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469531" y="6207695"/>
              <a:ext cx="167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 funded by</a:t>
              </a:r>
            </a:p>
            <a:p>
              <a:r>
                <a:rPr lang="en-GB" sz="1200" dirty="0" smtClean="0"/>
                <a:t>The European Union</a:t>
              </a:r>
              <a:endParaRPr lang="en-GB" sz="1200" dirty="0"/>
            </a:p>
          </p:txBody>
        </p:sp>
        <p:pic>
          <p:nvPicPr>
            <p:cNvPr id="8" name="Picture 2" descr="banniere-IOMC-logo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96" y="6082403"/>
              <a:ext cx="3672408" cy="73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634323" y="6135687"/>
              <a:ext cx="1081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</a:t>
              </a:r>
            </a:p>
            <a:p>
              <a:r>
                <a:rPr lang="en-GB" sz="1200" dirty="0"/>
                <a:t>i</a:t>
              </a:r>
              <a:r>
                <a:rPr lang="en-GB" sz="1200" dirty="0" smtClean="0"/>
                <a:t>mplemented</a:t>
              </a:r>
            </a:p>
            <a:p>
              <a:r>
                <a:rPr lang="en-GB" sz="1200" dirty="0" smtClean="0"/>
                <a:t>by IOMC</a:t>
              </a:r>
              <a:endParaRPr lang="en-GB" sz="12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 flipV="1">
            <a:off x="6948264" y="4149080"/>
            <a:ext cx="655806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164288" y="3356992"/>
            <a:ext cx="504056" cy="289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293096"/>
            <a:ext cx="1371600" cy="1371600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Macintosh HD:Users:bt:Desktop:Screen Shot 2015-03-18 at 12.03.29 P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708920"/>
            <a:ext cx="1152144" cy="11504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Macintosh HD:Users:bt:Desktop:Screen Shot 2015-03-18 at 12.03.52 PM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00" y="3320400"/>
            <a:ext cx="1188720" cy="118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629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IOMC Toolbox: </a:t>
            </a:r>
            <a:r>
              <a:rPr lang="en-GB" dirty="0" smtClean="0">
                <a:solidFill>
                  <a:srgbClr val="FF0000"/>
                </a:solidFill>
              </a:rPr>
              <a:t>The Solution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23528" y="1226170"/>
            <a:ext cx="8229600" cy="4525963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internet-based </a:t>
            </a:r>
            <a:r>
              <a:rPr lang="en-US" sz="2400" dirty="0" smtClean="0"/>
              <a:t>IOMC Toolbox </a:t>
            </a:r>
            <a:br>
              <a:rPr lang="en-US" sz="2400" dirty="0" smtClean="0"/>
            </a:br>
            <a:r>
              <a:rPr lang="en-US" sz="2400" dirty="0" smtClean="0"/>
              <a:t>enables </a:t>
            </a:r>
            <a:r>
              <a:rPr lang="en-US" sz="2400" dirty="0"/>
              <a:t>countries to </a:t>
            </a:r>
            <a:r>
              <a:rPr lang="en-US" sz="2400" dirty="0">
                <a:solidFill>
                  <a:srgbClr val="0000FF"/>
                </a:solidFill>
              </a:rPr>
              <a:t>identify the most 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relevant </a:t>
            </a:r>
            <a:r>
              <a:rPr lang="en-US" sz="2400" dirty="0">
                <a:solidFill>
                  <a:srgbClr val="0000FF"/>
                </a:solidFill>
              </a:rPr>
              <a:t>and efficient national </a:t>
            </a:r>
            <a:r>
              <a:rPr lang="en-US" sz="2400" dirty="0" smtClean="0">
                <a:solidFill>
                  <a:srgbClr val="0000FF"/>
                </a:solidFill>
              </a:rPr>
              <a:t>chemicals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management actions 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 smtClean="0"/>
              <a:t>The Toolbox </a:t>
            </a:r>
            <a:r>
              <a:rPr lang="en-US" sz="2400" dirty="0" smtClean="0">
                <a:solidFill>
                  <a:srgbClr val="0000FF"/>
                </a:solidFill>
              </a:rPr>
              <a:t>takes </a:t>
            </a:r>
            <a:r>
              <a:rPr lang="en-US" sz="2400" dirty="0">
                <a:solidFill>
                  <a:srgbClr val="0000FF"/>
                </a:solidFill>
              </a:rPr>
              <a:t>into account the 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resources </a:t>
            </a:r>
            <a:r>
              <a:rPr lang="en-US" sz="2400" dirty="0">
                <a:solidFill>
                  <a:srgbClr val="0000FF"/>
                </a:solidFill>
              </a:rPr>
              <a:t>available </a:t>
            </a:r>
            <a:r>
              <a:rPr lang="en-US" sz="2400" dirty="0"/>
              <a:t>and guides users towards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cost</a:t>
            </a:r>
            <a:r>
              <a:rPr lang="en-US" sz="2400" dirty="0">
                <a:solidFill>
                  <a:srgbClr val="0000FF"/>
                </a:solidFill>
              </a:rPr>
              <a:t>-effective solutions </a:t>
            </a:r>
            <a:r>
              <a:rPr lang="en-US" sz="2400" dirty="0"/>
              <a:t>adapted to the </a:t>
            </a:r>
            <a:r>
              <a:rPr lang="en-US" sz="2400" dirty="0" smtClean="0"/>
              <a:t>country</a:t>
            </a:r>
            <a:endParaRPr lang="en-US" sz="2400" dirty="0"/>
          </a:p>
          <a:p>
            <a:pPr>
              <a:spcAft>
                <a:spcPts val="1800"/>
              </a:spcAft>
            </a:pPr>
            <a:r>
              <a:rPr lang="en-US" sz="2400" dirty="0"/>
              <a:t>A</a:t>
            </a:r>
            <a:r>
              <a:rPr lang="en-US" sz="2400" dirty="0" smtClean="0"/>
              <a:t>t </a:t>
            </a:r>
            <a:r>
              <a:rPr lang="en-US" sz="2400" dirty="0"/>
              <a:t>each implementation step, </a:t>
            </a:r>
            <a:r>
              <a:rPr lang="en-US" sz="2400" dirty="0" smtClean="0"/>
              <a:t>the Toolbox </a:t>
            </a:r>
            <a:r>
              <a:rPr lang="en-US" sz="2400" dirty="0" smtClean="0">
                <a:solidFill>
                  <a:srgbClr val="0000FF"/>
                </a:solidFill>
              </a:rPr>
              <a:t>presents </a:t>
            </a:r>
            <a:r>
              <a:rPr lang="en-US" sz="2400" dirty="0">
                <a:solidFill>
                  <a:srgbClr val="0000FF"/>
                </a:solidFill>
              </a:rPr>
              <a:t>the relevant </a:t>
            </a:r>
            <a:r>
              <a:rPr lang="en-US" sz="2400" dirty="0" smtClean="0">
                <a:solidFill>
                  <a:srgbClr val="0000FF"/>
                </a:solidFill>
              </a:rPr>
              <a:t>IOMC resources</a:t>
            </a:r>
            <a:r>
              <a:rPr lang="en-US" sz="2400" dirty="0">
                <a:solidFill>
                  <a:srgbClr val="0000FF"/>
                </a:solidFill>
              </a:rPr>
              <a:t>, guidance documents, and training material</a:t>
            </a:r>
            <a:r>
              <a:rPr lang="en-US" sz="2400" dirty="0"/>
              <a:t>, all available online and free of </a:t>
            </a:r>
            <a:r>
              <a:rPr lang="en-US" sz="2400" dirty="0" smtClean="0"/>
              <a:t>charge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35496" y="6082403"/>
            <a:ext cx="9108504" cy="730973"/>
            <a:chOff x="35496" y="6082403"/>
            <a:chExt cx="9108504" cy="7309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694" y="6165304"/>
              <a:ext cx="873643" cy="5783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469531" y="6207695"/>
              <a:ext cx="167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 funded by</a:t>
              </a:r>
            </a:p>
            <a:p>
              <a:r>
                <a:rPr lang="en-GB" sz="1200" dirty="0" smtClean="0"/>
                <a:t>The European Union</a:t>
              </a:r>
              <a:endParaRPr lang="en-GB" sz="1200" dirty="0"/>
            </a:p>
          </p:txBody>
        </p:sp>
        <p:pic>
          <p:nvPicPr>
            <p:cNvPr id="8" name="Picture 2" descr="banniere-IOMC-logo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96" y="6082403"/>
              <a:ext cx="3672408" cy="73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634323" y="6135687"/>
              <a:ext cx="1081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</a:t>
              </a:r>
            </a:p>
            <a:p>
              <a:r>
                <a:rPr lang="en-GB" sz="1200" dirty="0"/>
                <a:t>i</a:t>
              </a:r>
              <a:r>
                <a:rPr lang="en-GB" sz="1200" dirty="0" smtClean="0"/>
                <a:t>mplemented</a:t>
              </a:r>
            </a:p>
            <a:p>
              <a:r>
                <a:rPr lang="en-GB" sz="1200" dirty="0" smtClean="0"/>
                <a:t>by IOMC</a:t>
              </a:r>
              <a:endParaRPr lang="en-GB" sz="1200" dirty="0"/>
            </a:p>
          </p:txBody>
        </p:sp>
      </p:grpSp>
      <p:pic>
        <p:nvPicPr>
          <p:cNvPr id="10" name="Picture 2" descr="C:\Users\BT\Desktop\20 06-Nov-13 13.36.jpg"/>
          <p:cNvPicPr>
            <a:picLocks noChangeAspect="1" noChangeArrowheads="1"/>
          </p:cNvPicPr>
          <p:nvPr/>
        </p:nvPicPr>
        <p:blipFill rotWithShape="1">
          <a:blip r:embed="rId5" cstate="print"/>
          <a:srcRect b="27510"/>
          <a:stretch/>
        </p:blipFill>
        <p:spPr bwMode="auto">
          <a:xfrm>
            <a:off x="5580112" y="1412776"/>
            <a:ext cx="3381233" cy="2014262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6312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285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IOMC Toolbox: </a:t>
            </a:r>
            <a:r>
              <a:rPr lang="en-GB" dirty="0" smtClean="0">
                <a:solidFill>
                  <a:srgbClr val="FF0000"/>
                </a:solidFill>
              </a:rPr>
              <a:t>The Scope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The IOMC Toolbox </a:t>
            </a:r>
            <a:r>
              <a:rPr lang="en-US" sz="2400" dirty="0"/>
              <a:t>identifies appropriate actions and guidance for: </a:t>
            </a:r>
            <a:endParaRPr lang="en-US" sz="2400" dirty="0" smtClean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A </a:t>
            </a:r>
            <a:r>
              <a:rPr lang="en-US" sz="2400" dirty="0"/>
              <a:t>national management scheme for </a:t>
            </a:r>
            <a:r>
              <a:rPr lang="en-US" sz="2400" dirty="0">
                <a:solidFill>
                  <a:srgbClr val="0000FF"/>
                </a:solidFill>
              </a:rPr>
              <a:t>pesticides</a:t>
            </a:r>
            <a:r>
              <a:rPr lang="en-US" sz="2400" dirty="0"/>
              <a:t>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An </a:t>
            </a:r>
            <a:r>
              <a:rPr lang="en-US" sz="2400" dirty="0">
                <a:solidFill>
                  <a:srgbClr val="0000FF"/>
                </a:solidFill>
              </a:rPr>
              <a:t>occupational health and safety </a:t>
            </a:r>
            <a:r>
              <a:rPr lang="en-US" sz="2400" dirty="0"/>
              <a:t>system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A </a:t>
            </a:r>
            <a:r>
              <a:rPr lang="en-US" sz="2400" dirty="0">
                <a:solidFill>
                  <a:srgbClr val="0000FF"/>
                </a:solidFill>
              </a:rPr>
              <a:t>chemical accidents </a:t>
            </a:r>
            <a:r>
              <a:rPr lang="en-US" sz="2400" dirty="0"/>
              <a:t>prevention, preparedness, and response system for major hazards </a:t>
            </a:r>
          </a:p>
        </p:txBody>
      </p:sp>
      <p:pic>
        <p:nvPicPr>
          <p:cNvPr id="2" name="Picture 1" descr="Screen Shot 2015-05-10 at 10.06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365104"/>
            <a:ext cx="1647372" cy="2331720"/>
          </a:xfrm>
          <a:prstGeom prst="rect">
            <a:avLst/>
          </a:prstGeom>
        </p:spPr>
      </p:pic>
      <p:pic>
        <p:nvPicPr>
          <p:cNvPr id="3" name="Picture 2" descr="Screen Shot 2015-05-10 at 10.07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01" y="4365104"/>
            <a:ext cx="1642403" cy="2331720"/>
          </a:xfrm>
          <a:prstGeom prst="rect">
            <a:avLst/>
          </a:prstGeom>
        </p:spPr>
      </p:pic>
      <p:pic>
        <p:nvPicPr>
          <p:cNvPr id="4" name="Picture 3" descr="Screen Shot 2015-05-10 at 10.07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85" y="4365104"/>
            <a:ext cx="1638886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IOMC Toolbox: </a:t>
            </a:r>
            <a:r>
              <a:rPr lang="en-GB" dirty="0" smtClean="0">
                <a:solidFill>
                  <a:srgbClr val="FF0000"/>
                </a:solidFill>
              </a:rPr>
              <a:t>The Scope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An </a:t>
            </a:r>
            <a:r>
              <a:rPr lang="en-US" sz="2400" dirty="0">
                <a:solidFill>
                  <a:srgbClr val="0000FF"/>
                </a:solidFill>
              </a:rPr>
              <a:t>industrial chemicals </a:t>
            </a:r>
            <a:r>
              <a:rPr lang="en-US" sz="2400" dirty="0"/>
              <a:t>management system </a:t>
            </a:r>
            <a:r>
              <a:rPr lang="en-US" sz="2400" i="1" dirty="0"/>
              <a:t>(new!)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A </a:t>
            </a:r>
            <a:r>
              <a:rPr lang="en-US" sz="2400" dirty="0">
                <a:solidFill>
                  <a:srgbClr val="0000FF"/>
                </a:solidFill>
              </a:rPr>
              <a:t>classification and labeling </a:t>
            </a:r>
            <a:r>
              <a:rPr lang="en-US" sz="2400" dirty="0"/>
              <a:t>system </a:t>
            </a:r>
            <a:r>
              <a:rPr lang="en-US" sz="2400" i="1" dirty="0"/>
              <a:t>(new!)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A </a:t>
            </a:r>
            <a:r>
              <a:rPr lang="en-US" sz="2400" dirty="0"/>
              <a:t>system to support </a:t>
            </a:r>
            <a:r>
              <a:rPr lang="en-US" sz="2400" dirty="0" smtClean="0">
                <a:solidFill>
                  <a:srgbClr val="0000FF"/>
                </a:solidFill>
              </a:rPr>
              <a:t>health </a:t>
            </a:r>
            <a:r>
              <a:rPr lang="en-US" sz="2400" dirty="0">
                <a:solidFill>
                  <a:srgbClr val="0000FF"/>
                </a:solidFill>
              </a:rPr>
              <a:t>authorities </a:t>
            </a:r>
            <a:r>
              <a:rPr lang="en-US" sz="2400" dirty="0"/>
              <a:t>which have a role in the public health management of chemicals </a:t>
            </a:r>
            <a:r>
              <a:rPr lang="en-US" sz="2400" i="1" dirty="0"/>
              <a:t>(new!) </a:t>
            </a:r>
            <a:endParaRPr lang="en-US" sz="2400" i="1" dirty="0" smtClean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FF"/>
                </a:solidFill>
              </a:rPr>
              <a:t>Pollutant release and transfer </a:t>
            </a:r>
            <a:r>
              <a:rPr lang="en-US" sz="2400" dirty="0" smtClean="0">
                <a:solidFill>
                  <a:srgbClr val="0000FF"/>
                </a:solidFill>
              </a:rPr>
              <a:t>registers</a:t>
            </a:r>
            <a:r>
              <a:rPr lang="en-US" sz="2400" dirty="0" smtClean="0"/>
              <a:t> </a:t>
            </a:r>
            <a:r>
              <a:rPr lang="en-US" sz="2400" i="1" dirty="0" smtClean="0"/>
              <a:t>(coming soon!</a:t>
            </a:r>
            <a:r>
              <a:rPr lang="en-US" sz="2400" i="1" dirty="0"/>
              <a:t>) </a:t>
            </a:r>
          </a:p>
          <a:p>
            <a:pPr lvl="1">
              <a:spcAft>
                <a:spcPts val="1200"/>
              </a:spcAft>
            </a:pPr>
            <a:endParaRPr lang="en-US" i="1" dirty="0"/>
          </a:p>
        </p:txBody>
      </p:sp>
      <p:pic>
        <p:nvPicPr>
          <p:cNvPr id="2" name="Picture 1" descr="Screen Shot 2015-05-10 at 9.58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59" y="4250037"/>
            <a:ext cx="1643821" cy="2331720"/>
          </a:xfrm>
          <a:prstGeom prst="rect">
            <a:avLst/>
          </a:prstGeom>
        </p:spPr>
      </p:pic>
      <p:pic>
        <p:nvPicPr>
          <p:cNvPr id="3" name="Picture 2" descr="Screen Shot 2015-05-10 at 9.59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34" y="4251960"/>
            <a:ext cx="1641364" cy="2331720"/>
          </a:xfrm>
          <a:prstGeom prst="rect">
            <a:avLst/>
          </a:prstGeom>
        </p:spPr>
      </p:pic>
      <p:pic>
        <p:nvPicPr>
          <p:cNvPr id="4" name="Picture 3" descr="Screen Shot 2015-05-10 at 10.00.3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" y="4251960"/>
            <a:ext cx="1644312" cy="2329448"/>
          </a:xfrm>
          <a:prstGeom prst="rect">
            <a:avLst/>
          </a:prstGeom>
        </p:spPr>
      </p:pic>
      <p:pic>
        <p:nvPicPr>
          <p:cNvPr id="10" name="Picture 9" descr="Screen Shot 2015-05-10 at 10.01.3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83" y="4251960"/>
            <a:ext cx="1648407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7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1521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Provides </a:t>
            </a:r>
            <a:r>
              <a:rPr lang="en-US" sz="2800" dirty="0"/>
              <a:t>guidance on: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496" y="6082403"/>
            <a:ext cx="9108504" cy="730973"/>
            <a:chOff x="35496" y="6082403"/>
            <a:chExt cx="9108504" cy="7309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694" y="6165304"/>
              <a:ext cx="873643" cy="57834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469531" y="6207695"/>
              <a:ext cx="167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 funded by</a:t>
              </a:r>
            </a:p>
            <a:p>
              <a:r>
                <a:rPr lang="en-GB" sz="1200" dirty="0" smtClean="0"/>
                <a:t>The European Union</a:t>
              </a:r>
              <a:endParaRPr lang="en-GB" sz="1200" dirty="0"/>
            </a:p>
          </p:txBody>
        </p:sp>
        <p:pic>
          <p:nvPicPr>
            <p:cNvPr id="7" name="Picture 2" descr="banniere-IOMC-logo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96" y="6082403"/>
              <a:ext cx="3672408" cy="73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634323" y="6135687"/>
              <a:ext cx="1081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</a:t>
              </a:r>
            </a:p>
            <a:p>
              <a:r>
                <a:rPr lang="en-GB" sz="1200" dirty="0"/>
                <a:t>i</a:t>
              </a:r>
              <a:r>
                <a:rPr lang="en-GB" sz="1200" dirty="0" smtClean="0"/>
                <a:t>mplemented</a:t>
              </a:r>
            </a:p>
            <a:p>
              <a:r>
                <a:rPr lang="en-GB" sz="1200" dirty="0" smtClean="0"/>
                <a:t>by IOMC</a:t>
              </a:r>
              <a:endParaRPr lang="en-GB" sz="1200" dirty="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Autofit/>
          </a:bodyPr>
          <a:lstStyle/>
          <a:p>
            <a:r>
              <a:rPr lang="en-GB" sz="3200" dirty="0" smtClean="0"/>
              <a:t>IOMC Toolbox </a:t>
            </a:r>
            <a:r>
              <a:rPr lang="en-GB" sz="3200" dirty="0" smtClean="0">
                <a:solidFill>
                  <a:srgbClr val="0000FF"/>
                </a:solidFill>
              </a:rPr>
              <a:t>Example</a:t>
            </a:r>
            <a:r>
              <a:rPr lang="en-GB" sz="3200" dirty="0" smtClean="0"/>
              <a:t>: </a:t>
            </a:r>
            <a:br>
              <a:rPr lang="en-GB" sz="3200" dirty="0" smtClean="0"/>
            </a:br>
            <a:r>
              <a:rPr lang="en-GB" sz="3200" dirty="0" smtClean="0">
                <a:solidFill>
                  <a:srgbClr val="FF0000"/>
                </a:solidFill>
              </a:rPr>
              <a:t>National Management Scheme for Pesticides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556792"/>
            <a:ext cx="432048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Product registration infrastructure</a:t>
            </a:r>
          </a:p>
          <a:p>
            <a:pPr lvl="1"/>
            <a:r>
              <a:rPr lang="en-US" sz="2000" dirty="0" smtClean="0"/>
              <a:t>Application</a:t>
            </a:r>
          </a:p>
          <a:p>
            <a:pPr lvl="1"/>
            <a:r>
              <a:rPr lang="en-US" sz="2000" dirty="0" smtClean="0"/>
              <a:t>Surveillance of pesticide poisoning</a:t>
            </a:r>
          </a:p>
          <a:p>
            <a:pPr lvl="1"/>
            <a:r>
              <a:rPr lang="en-US" sz="2000" dirty="0" smtClean="0"/>
              <a:t>Public education</a:t>
            </a:r>
          </a:p>
          <a:p>
            <a:endParaRPr lang="en-US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44008" y="1484784"/>
            <a:ext cx="4320480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Formulation and repackaging</a:t>
            </a:r>
          </a:p>
          <a:p>
            <a:pPr lvl="1"/>
            <a:r>
              <a:rPr lang="en-US" sz="2000" dirty="0"/>
              <a:t>Storage and transport</a:t>
            </a:r>
          </a:p>
          <a:p>
            <a:pPr lvl="1"/>
            <a:r>
              <a:rPr lang="en-US" sz="2000" dirty="0"/>
              <a:t>Distribution</a:t>
            </a:r>
          </a:p>
          <a:p>
            <a:pPr lvl="1"/>
            <a:r>
              <a:rPr lang="en-US" sz="2000" dirty="0"/>
              <a:t>Disposal</a:t>
            </a:r>
          </a:p>
          <a:p>
            <a:pPr lvl="1"/>
            <a:r>
              <a:rPr lang="en-US" sz="2000" dirty="0"/>
              <a:t>Monitoring and surveillance</a:t>
            </a:r>
          </a:p>
          <a:p>
            <a:pPr lvl="1"/>
            <a:r>
              <a:rPr lang="en-US" sz="2000" dirty="0"/>
              <a:t>Monitoring pesticide resistance</a:t>
            </a:r>
          </a:p>
          <a:p>
            <a:pPr lvl="1"/>
            <a:r>
              <a:rPr lang="en-US" sz="2000" dirty="0"/>
              <a:t>Quality control</a:t>
            </a:r>
          </a:p>
          <a:p>
            <a:pPr lvl="1"/>
            <a:r>
              <a:rPr lang="en-US" sz="2000" dirty="0"/>
              <a:t>Capacity building</a:t>
            </a:r>
          </a:p>
          <a:p>
            <a:pPr lvl="1"/>
            <a:r>
              <a:rPr lang="en-US" sz="2000" dirty="0"/>
              <a:t>Information exchange</a:t>
            </a:r>
          </a:p>
          <a:p>
            <a:pPr lvl="1"/>
            <a:r>
              <a:rPr lang="en-US" sz="2000" dirty="0"/>
              <a:t>Licensing</a:t>
            </a:r>
          </a:p>
          <a:p>
            <a:pPr lvl="1"/>
            <a:r>
              <a:rPr lang="en-US" sz="2000" dirty="0"/>
              <a:t>Procurement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67544" y="3356992"/>
            <a:ext cx="4248472" cy="2442484"/>
            <a:chOff x="467544" y="3502713"/>
            <a:chExt cx="4248472" cy="2442484"/>
          </a:xfrm>
        </p:grpSpPr>
        <p:pic>
          <p:nvPicPr>
            <p:cNvPr id="12" name="Picture 11" descr="Macintosh HD:Users:bt:Desktop:Screen Shot 2015-03-18 at 12.03.52 PM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77072"/>
              <a:ext cx="852686" cy="88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3" name="Picture 12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4797152"/>
              <a:ext cx="1080120" cy="107962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 descr="Macintosh HD:Users:bt:Desktop:Screen Shot 2015-03-18 at 12.03.29 PM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502713"/>
              <a:ext cx="1080120" cy="11504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</p:pic>
        <p:cxnSp>
          <p:nvCxnSpPr>
            <p:cNvPr id="17" name="Straight Connector 16"/>
            <p:cNvCxnSpPr>
              <a:stCxn id="12" idx="5"/>
              <a:endCxn id="13" idx="1"/>
            </p:cNvCxnSpPr>
            <p:nvPr/>
          </p:nvCxnSpPr>
          <p:spPr>
            <a:xfrm>
              <a:off x="1195357" y="4833997"/>
              <a:ext cx="150447" cy="1212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5" idx="3"/>
            </p:cNvCxnSpPr>
            <p:nvPr/>
          </p:nvCxnSpPr>
          <p:spPr>
            <a:xfrm flipH="1">
              <a:off x="3642327" y="4484660"/>
              <a:ext cx="151749" cy="1457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267746" y="5373216"/>
              <a:ext cx="288030" cy="17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4437112"/>
              <a:ext cx="1440160" cy="150808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4" name="Picture 13" descr="Screen Shot 2015-05-13 at 8.11.39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-27384"/>
            <a:ext cx="9207435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8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IOMC Toolbox: </a:t>
            </a:r>
            <a:r>
              <a:rPr lang="en-GB" dirty="0" smtClean="0">
                <a:solidFill>
                  <a:srgbClr val="FF0000"/>
                </a:solidFill>
              </a:rPr>
              <a:t>The Scope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IOMC Toolbox also </a:t>
            </a:r>
            <a:r>
              <a:rPr lang="en-US" sz="2800" dirty="0"/>
              <a:t>provides links to five new online toolkits: </a:t>
            </a:r>
            <a:endParaRPr lang="en-US" sz="2800" dirty="0" smtClean="0"/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OECD </a:t>
            </a:r>
            <a:r>
              <a:rPr lang="en-US" sz="2400" dirty="0" smtClean="0">
                <a:solidFill>
                  <a:srgbClr val="0000FF"/>
                </a:solidFill>
              </a:rPr>
              <a:t>Environmental </a:t>
            </a:r>
            <a:r>
              <a:rPr lang="en-US" sz="2400" dirty="0">
                <a:solidFill>
                  <a:srgbClr val="0000FF"/>
                </a:solidFill>
              </a:rPr>
              <a:t>Risk </a:t>
            </a:r>
            <a:r>
              <a:rPr lang="en-US" sz="2400" dirty="0" smtClean="0">
                <a:solidFill>
                  <a:srgbClr val="0000FF"/>
                </a:solidFill>
              </a:rPr>
              <a:t>Assessment </a:t>
            </a:r>
            <a:r>
              <a:rPr lang="en-US" sz="2400" dirty="0" smtClean="0"/>
              <a:t>Toolkit </a:t>
            </a:r>
            <a:endParaRPr lang="en-US" sz="2400" dirty="0"/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WHO </a:t>
            </a:r>
            <a:r>
              <a:rPr lang="en-US" sz="2400" dirty="0" smtClean="0">
                <a:solidFill>
                  <a:srgbClr val="0000FF"/>
                </a:solidFill>
              </a:rPr>
              <a:t>Human Health </a:t>
            </a:r>
            <a:r>
              <a:rPr lang="en-US" sz="2400" dirty="0">
                <a:solidFill>
                  <a:srgbClr val="0000FF"/>
                </a:solidFill>
              </a:rPr>
              <a:t>Risk </a:t>
            </a:r>
            <a:r>
              <a:rPr lang="en-US" sz="2400" dirty="0" smtClean="0">
                <a:solidFill>
                  <a:srgbClr val="0000FF"/>
                </a:solidFill>
              </a:rPr>
              <a:t>Assessment </a:t>
            </a:r>
            <a:r>
              <a:rPr lang="en-US" sz="2400" dirty="0" smtClean="0"/>
              <a:t>Toolkit </a:t>
            </a:r>
            <a:endParaRPr lang="en-US" sz="2400" dirty="0"/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FAO Toolkit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0000FF"/>
                </a:solidFill>
              </a:rPr>
              <a:t>Pesticides Registration Decision M</a:t>
            </a:r>
            <a:r>
              <a:rPr lang="en-US" sz="2400" dirty="0" smtClean="0">
                <a:solidFill>
                  <a:srgbClr val="0000FF"/>
                </a:solidFill>
              </a:rPr>
              <a:t>aking </a:t>
            </a:r>
            <a:endParaRPr lang="en-US" sz="2400" dirty="0">
              <a:solidFill>
                <a:srgbClr val="0000FF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sz="2400" dirty="0"/>
              <a:t>UNIDO Toolkit on Innovative, Safe and Resource Efficient Application of </a:t>
            </a:r>
            <a:r>
              <a:rPr lang="en-US" sz="2400" dirty="0">
                <a:solidFill>
                  <a:srgbClr val="0000FF"/>
                </a:solidFill>
              </a:rPr>
              <a:t>Chemicals in Industry 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UNIDO Toolkit </a:t>
            </a:r>
            <a:r>
              <a:rPr lang="en-US" sz="2400" dirty="0"/>
              <a:t>on </a:t>
            </a:r>
            <a:r>
              <a:rPr lang="en-US" sz="2400" dirty="0">
                <a:solidFill>
                  <a:srgbClr val="0000FF"/>
                </a:solidFill>
              </a:rPr>
              <a:t>Chemical </a:t>
            </a:r>
            <a:r>
              <a:rPr lang="en-US" sz="2400" dirty="0" smtClean="0">
                <a:solidFill>
                  <a:srgbClr val="0000FF"/>
                </a:solidFill>
              </a:rPr>
              <a:t>Leasing 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496" y="6082403"/>
            <a:ext cx="9108504" cy="730973"/>
            <a:chOff x="35496" y="6082403"/>
            <a:chExt cx="9108504" cy="7309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694" y="6165304"/>
              <a:ext cx="873643" cy="5783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469531" y="6207695"/>
              <a:ext cx="167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 funded by</a:t>
              </a:r>
            </a:p>
            <a:p>
              <a:r>
                <a:rPr lang="en-GB" sz="1200" dirty="0" smtClean="0"/>
                <a:t>The European Union</a:t>
              </a:r>
              <a:endParaRPr lang="en-GB" sz="1200" dirty="0"/>
            </a:p>
          </p:txBody>
        </p:sp>
        <p:pic>
          <p:nvPicPr>
            <p:cNvPr id="8" name="Picture 2" descr="banniere-IOMC-logo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96" y="6082403"/>
              <a:ext cx="3672408" cy="73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634323" y="6135687"/>
              <a:ext cx="1081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The project is</a:t>
              </a:r>
            </a:p>
            <a:p>
              <a:r>
                <a:rPr lang="en-GB" sz="1200" dirty="0"/>
                <a:t>i</a:t>
              </a:r>
              <a:r>
                <a:rPr lang="en-GB" sz="1200" dirty="0" smtClean="0"/>
                <a:t>mplemented</a:t>
              </a:r>
            </a:p>
            <a:p>
              <a:r>
                <a:rPr lang="en-GB" sz="1200" dirty="0" smtClean="0"/>
                <a:t>by IOMC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578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0DA58A52BFAF46B4F1D5B8B22C00F8" ma:contentTypeVersion="0" ma:contentTypeDescription="Create a new document." ma:contentTypeScope="" ma:versionID="7fc06ddd1309af480e678a76a5dd09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0B51AB-51E1-4F62-BC27-919103B624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93C191-CE51-4070-A43F-1D84522DD5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679BE8-E55A-4D74-B7AC-FE3A25B32DC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564</Words>
  <Application>Microsoft Macintosh PowerPoint</Application>
  <PresentationFormat>On-screen Show (4:3)</PresentationFormat>
  <Paragraphs>124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Introduction to the  IOMC Toolbox for Decision-Making in Chemicals Management</vt:lpstr>
      <vt:lpstr>PowerPoint Presentation</vt:lpstr>
      <vt:lpstr>PowerPoint Presentation</vt:lpstr>
      <vt:lpstr>IOMC Toolbox: The Challenge</vt:lpstr>
      <vt:lpstr>IOMC Toolbox: The Solution</vt:lpstr>
      <vt:lpstr>IOMC Toolbox: The Scope</vt:lpstr>
      <vt:lpstr>IOMC Toolbox: The Scope</vt:lpstr>
      <vt:lpstr>IOMC Toolbox Example:  National Management Scheme for Pesticides</vt:lpstr>
      <vt:lpstr>IOMC Toolbox: The 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IOMC Toolbox: A Platform for Collaboration</vt:lpstr>
      <vt:lpstr>IOMC Toolbox: Webinars</vt:lpstr>
      <vt:lpstr>PowerPoint Presentation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IOMC’s contribution to SAICM implementation</dc:title>
  <dc:creator>Davis</dc:creator>
  <cp:lastModifiedBy>Brandon Turner</cp:lastModifiedBy>
  <cp:revision>74</cp:revision>
  <dcterms:created xsi:type="dcterms:W3CDTF">2012-09-15T18:30:27Z</dcterms:created>
  <dcterms:modified xsi:type="dcterms:W3CDTF">2015-06-08T18:26:43Z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0x010100230DA58A52BFAF46B4F1D5B8B22C00F8</vt:lpwstr>
  </property>
</Properties>
</file>