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35"/>
  </p:notesMasterIdLst>
  <p:handoutMasterIdLst>
    <p:handoutMasterId r:id="rId36"/>
  </p:handoutMasterIdLst>
  <p:sldIdLst>
    <p:sldId id="651" r:id="rId3"/>
    <p:sldId id="679" r:id="rId4"/>
    <p:sldId id="501" r:id="rId5"/>
    <p:sldId id="682" r:id="rId6"/>
    <p:sldId id="678" r:id="rId7"/>
    <p:sldId id="476" r:id="rId8"/>
    <p:sldId id="603" r:id="rId9"/>
    <p:sldId id="506" r:id="rId10"/>
    <p:sldId id="484" r:id="rId11"/>
    <p:sldId id="601" r:id="rId12"/>
    <p:sldId id="680" r:id="rId13"/>
    <p:sldId id="612" r:id="rId14"/>
    <p:sldId id="530" r:id="rId15"/>
    <p:sldId id="606" r:id="rId16"/>
    <p:sldId id="611" r:id="rId17"/>
    <p:sldId id="652" r:id="rId18"/>
    <p:sldId id="653" r:id="rId19"/>
    <p:sldId id="654" r:id="rId20"/>
    <p:sldId id="655" r:id="rId21"/>
    <p:sldId id="656" r:id="rId22"/>
    <p:sldId id="657" r:id="rId23"/>
    <p:sldId id="658" r:id="rId24"/>
    <p:sldId id="659" r:id="rId25"/>
    <p:sldId id="660" r:id="rId26"/>
    <p:sldId id="661" r:id="rId27"/>
    <p:sldId id="681" r:id="rId28"/>
    <p:sldId id="662" r:id="rId29"/>
    <p:sldId id="667" r:id="rId30"/>
    <p:sldId id="669" r:id="rId31"/>
    <p:sldId id="663" r:id="rId32"/>
    <p:sldId id="665" r:id="rId33"/>
    <p:sldId id="588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00"/>
    <a:srgbClr val="FF00FF"/>
    <a:srgbClr val="009900"/>
    <a:srgbClr val="CCFFCC"/>
    <a:srgbClr val="CCFF33"/>
    <a:srgbClr val="996633"/>
    <a:srgbClr val="800000"/>
    <a:srgbClr val="FFFF99"/>
    <a:srgbClr val="CC66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24" autoAdjust="0"/>
    <p:restoredTop sz="94660"/>
  </p:normalViewPr>
  <p:slideViewPr>
    <p:cSldViewPr>
      <p:cViewPr varScale="1">
        <p:scale>
          <a:sx n="63" d="100"/>
          <a:sy n="63" d="100"/>
        </p:scale>
        <p:origin x="73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48"/>
    </p:cViewPr>
  </p:sorterViewPr>
  <p:notesViewPr>
    <p:cSldViewPr>
      <p:cViewPr varScale="1">
        <p:scale>
          <a:sx n="69" d="100"/>
          <a:sy n="69" d="100"/>
        </p:scale>
        <p:origin x="-279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0.3\INIC-Presentation\Statistics\ISI%20%20IRAN%20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PowerPoint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voud\Desktop\Chart%20in%20Microsoft%20PowerPoin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HUMAN%20RESOURCE\PPt\INIC\Book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PowerPoint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voud\Downloads\Manufacturing%20NANO%20Instruments,%2093.0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306101344364012"/>
          <c:y val="5.8757062146892657E-2"/>
          <c:w val="0.74353671147880041"/>
          <c:h val="0.79830508474576267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'[ISI  IRAN .xls]جدول'!$D$1</c:f>
              <c:strCache>
                <c:ptCount val="1"/>
                <c:pt idx="0">
                  <c:v>World rank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7.9364433117008249E-5"/>
                  <c:y val="5.046167534142977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8943209916754206E-4"/>
                  <c:y val="4.71362605098091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8618966579539501E-4"/>
                  <c:y val="4.88959473286178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8954799729661504E-4"/>
                  <c:y val="4.74512211397304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8.8581998604879669E-4"/>
                  <c:y val="4.839556919791805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5.963732299750018E-4"/>
                  <c:y val="5.015507807286800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3428603223976526E-4"/>
                  <c:y val="4.95497130655278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8682669836901204E-3"/>
                  <c:y val="4.855678633391165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1.161695532629259E-4"/>
                  <c:y val="4.833097557720539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4039473279640296E-3"/>
                  <c:y val="4.728371386662347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3808053390415456E-3"/>
                  <c:y val="5.193739890121424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0"/>
                  <c:y val="5.431734696114224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1.3802622498274672E-3"/>
                  <c:y val="0.12674447103280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0"/>
                  <c:y val="7.470288624787775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'[ISI  IRAN .xls]جدول'!$F$3:$F$16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'[ISI  IRAN .xls]جدول'!$D$4:$D$17</c:f>
              <c:numCache>
                <c:formatCode>General</c:formatCode>
                <c:ptCount val="14"/>
                <c:pt idx="0">
                  <c:v>57</c:v>
                </c:pt>
                <c:pt idx="1">
                  <c:v>48</c:v>
                </c:pt>
                <c:pt idx="2">
                  <c:v>50</c:v>
                </c:pt>
                <c:pt idx="3">
                  <c:v>44</c:v>
                </c:pt>
                <c:pt idx="4">
                  <c:v>35</c:v>
                </c:pt>
                <c:pt idx="5">
                  <c:v>29</c:v>
                </c:pt>
                <c:pt idx="6">
                  <c:v>23</c:v>
                </c:pt>
                <c:pt idx="7">
                  <c:v>20</c:v>
                </c:pt>
                <c:pt idx="8">
                  <c:v>15</c:v>
                </c:pt>
                <c:pt idx="9">
                  <c:v>14</c:v>
                </c:pt>
                <c:pt idx="10">
                  <c:v>11</c:v>
                </c:pt>
                <c:pt idx="11">
                  <c:v>8</c:v>
                </c:pt>
                <c:pt idx="12">
                  <c:v>8</c:v>
                </c:pt>
                <c:pt idx="13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axId val="146481952"/>
        <c:axId val="146486432"/>
      </c:barChart>
      <c:lineChart>
        <c:grouping val="standard"/>
        <c:varyColors val="0"/>
        <c:ser>
          <c:idx val="0"/>
          <c:order val="0"/>
          <c:tx>
            <c:strRef>
              <c:f>'[ISI  IRAN .xls]جدول'!$E$1</c:f>
              <c:strCache>
                <c:ptCount val="1"/>
                <c:pt idx="0">
                  <c:v>ISI nano-articles</c:v>
                </c:pt>
              </c:strCache>
            </c:strRef>
          </c:tx>
          <c:spPr>
            <a:ln w="63500">
              <a:solidFill>
                <a:srgbClr val="C00000"/>
              </a:solidFill>
              <a:prstDash val="solid"/>
            </a:ln>
          </c:spPr>
          <c:marker>
            <c:symbol val="diamond"/>
            <c:size val="10"/>
            <c:spPr>
              <a:solidFill>
                <a:srgbClr val="FFFF00"/>
              </a:solidFill>
              <a:ln w="19050">
                <a:solidFill>
                  <a:srgbClr val="FFFF00"/>
                </a:solidFill>
              </a:ln>
            </c:spPr>
          </c:marker>
          <c:dLbls>
            <c:dLbl>
              <c:idx val="0"/>
              <c:layout>
                <c:manualLayout>
                  <c:x val="-1.6149630727389685E-2"/>
                  <c:y val="-2.59415454424129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2595629527694769E-2"/>
                  <c:y val="-2.64645224431691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9734601427148401E-2"/>
                  <c:y val="-2.41364829396324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1009969410493802E-2"/>
                  <c:y val="-2.9221228702344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0906611078992582E-2"/>
                  <c:y val="-3.02041905778726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7352609879297662E-2"/>
                  <c:y val="-2.7556030072512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4491721143552709E-2"/>
                  <c:y val="-3.19666323543173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9216891366840015E-2"/>
                  <c:y val="-3.49675815141103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3.1184688870412938E-2"/>
                  <c:y val="-3.5967006670855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9324214907919118E-2"/>
                  <c:y val="-3.42218003734253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4.2728137243714104E-2"/>
                  <c:y val="-2.93940082617007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5174733593083372E-2"/>
                  <c:y val="3.16707440432424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3.03554446998472E-2"/>
                  <c:y val="-6.33557477641271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5.3830227743271224E-2"/>
                  <c:y val="-4.0747028862478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'[ISI  IRAN .xls]جدول'!$F$4:$F$17</c:f>
              <c:numCache>
                <c:formatCode>General</c:formatCode>
                <c:ptCount val="1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</c:numCache>
            </c:numRef>
          </c:cat>
          <c:val>
            <c:numRef>
              <c:f>'[ISI  IRAN .xls]جدول'!$E$4:$E$17</c:f>
              <c:numCache>
                <c:formatCode>General</c:formatCode>
                <c:ptCount val="14"/>
                <c:pt idx="0">
                  <c:v>10</c:v>
                </c:pt>
                <c:pt idx="1">
                  <c:v>30</c:v>
                </c:pt>
                <c:pt idx="2">
                  <c:v>30</c:v>
                </c:pt>
                <c:pt idx="3">
                  <c:v>56</c:v>
                </c:pt>
                <c:pt idx="4">
                  <c:v>129</c:v>
                </c:pt>
                <c:pt idx="5">
                  <c:v>287</c:v>
                </c:pt>
                <c:pt idx="6">
                  <c:v>480</c:v>
                </c:pt>
                <c:pt idx="7">
                  <c:v>831</c:v>
                </c:pt>
                <c:pt idx="8">
                  <c:v>1411</c:v>
                </c:pt>
                <c:pt idx="9">
                  <c:v>2015</c:v>
                </c:pt>
                <c:pt idx="10">
                  <c:v>3011</c:v>
                </c:pt>
                <c:pt idx="11">
                  <c:v>3681</c:v>
                </c:pt>
                <c:pt idx="12">
                  <c:v>4580</c:v>
                </c:pt>
                <c:pt idx="13">
                  <c:v>5493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431616"/>
        <c:axId val="146479008"/>
      </c:lineChart>
      <c:catAx>
        <c:axId val="1464316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/>
                  <a:t>Year</a:t>
                </a:r>
              </a:p>
            </c:rich>
          </c:tx>
          <c:layout>
            <c:manualLayout>
              <c:xMode val="edge"/>
              <c:yMode val="edge"/>
              <c:x val="0.42054067726062733"/>
              <c:y val="0.92533431988462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464790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6479008"/>
        <c:scaling>
          <c:orientation val="minMax"/>
          <c:max val="5600"/>
          <c:min val="0"/>
        </c:scaling>
        <c:delete val="0"/>
        <c:axPos val="l"/>
        <c:majorGridlines>
          <c:spPr>
            <a:ln w="3175">
              <a:solidFill>
                <a:srgbClr val="FFFFCC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/>
                  <a:t>No. of Article</a:t>
                </a:r>
              </a:p>
            </c:rich>
          </c:tx>
          <c:layout>
            <c:manualLayout>
              <c:xMode val="edge"/>
              <c:yMode val="edge"/>
              <c:x val="2.3430231629579547E-2"/>
              <c:y val="0.3644234208273878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46431616"/>
        <c:crosses val="autoZero"/>
        <c:crossBetween val="between"/>
        <c:majorUnit val="1000"/>
      </c:valAx>
      <c:catAx>
        <c:axId val="1464819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6486432"/>
        <c:crosses val="max"/>
        <c:auto val="1"/>
        <c:lblAlgn val="ctr"/>
        <c:lblOffset val="100"/>
        <c:noMultiLvlLbl val="0"/>
      </c:catAx>
      <c:valAx>
        <c:axId val="146486432"/>
        <c:scaling>
          <c:orientation val="maxMin"/>
          <c:max val="75"/>
        </c:scaling>
        <c:delete val="0"/>
        <c:axPos val="r"/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/>
                  <a:t>Rank</a:t>
                </a:r>
              </a:p>
            </c:rich>
          </c:tx>
          <c:layout>
            <c:manualLayout>
              <c:xMode val="edge"/>
              <c:yMode val="edge"/>
              <c:x val="0.91072244400263402"/>
              <c:y val="0.4129977063038952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46481952"/>
        <c:crosses val="max"/>
        <c:crossBetween val="between"/>
        <c:majorUnit val="15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6580387609844319"/>
          <c:y val="7.8511020380232124E-2"/>
          <c:w val="0.16640784941496942"/>
          <c:h val="0.20345178898851229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01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title>
      <c:tx>
        <c:rich>
          <a:bodyPr/>
          <a:lstStyle/>
          <a:p>
            <a:pPr>
              <a:defRPr lang="en-US" sz="1800"/>
            </a:pPr>
            <a:r>
              <a:rPr lang="en-US" sz="1800" b="1" i="0" baseline="0">
                <a:effectLst/>
              </a:rPr>
              <a:t>Growth of INLN network users</a:t>
            </a:r>
            <a:endParaRPr lang="en-US" sz="1800">
              <a:effectLst/>
            </a:endParaRPr>
          </a:p>
        </c:rich>
      </c:tx>
      <c:layout>
        <c:manualLayout>
          <c:xMode val="edge"/>
          <c:yMode val="edge"/>
          <c:x val="0.35744914698162727"/>
          <c:y val="0.7864837115948744"/>
        </c:manualLayout>
      </c:layout>
      <c:overlay val="1"/>
    </c:title>
    <c:autoTitleDeleted val="0"/>
    <c:view3D>
      <c:rotX val="0"/>
      <c:rotY val="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0322576377680094E-3"/>
          <c:y val="9.3546869493613613E-2"/>
          <c:w val="0.994682182427166"/>
          <c:h val="0.79813807825557115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'[Chart in Microsoft PowerPoint]مشتری-سالانه (En)'!$B$1</c:f>
              <c:strCache>
                <c:ptCount val="1"/>
                <c:pt idx="0">
                  <c:v>تعداد کاربران شبک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8407754463920452E-3"/>
                  <c:y val="-3.02866440073284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5778075254788893E-3"/>
                  <c:y val="-2.7762757006717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3148396045656918E-3"/>
                  <c:y val="-2.7762757006717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3148396045657387E-3"/>
                  <c:y val="-2.5238870006107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8.8407754463920331E-3"/>
                  <c:y val="-3.2810531007939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7.5778075254787931E-3"/>
                  <c:y val="-3.28105310079390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1366711288218338E-2"/>
                  <c:y val="-2.7762757006717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8915570879681208E-2"/>
                  <c:y val="4.0103401899529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fa-IR" sz="1100" b="1" i="0" u="none" strike="noStrike" kern="1200" cap="all" spc="0" baseline="0">
                    <a:ln w="9000" cmpd="sng">
                      <a:noFill/>
                      <a:prstDash val="solid"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B Yekan"/>
                    <a:cs typeface="Tahoma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'[Chart in Microsoft PowerPoint]مشتری-سالانه (En)'!$A$2:$A$10</c:f>
              <c:numCache>
                <c:formatCode>General</c:formatCod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numCache>
            </c:numRef>
          </c:cat>
          <c:val>
            <c:numRef>
              <c:f>'[Chart in Microsoft PowerPoint]مشتری-سالانه (En)'!$B$2:$B$10</c:f>
              <c:numCache>
                <c:formatCode>General</c:formatCode>
                <c:ptCount val="9"/>
                <c:pt idx="0">
                  <c:v>2446</c:v>
                </c:pt>
                <c:pt idx="1">
                  <c:v>12035</c:v>
                </c:pt>
                <c:pt idx="2">
                  <c:v>29295</c:v>
                </c:pt>
                <c:pt idx="3">
                  <c:v>27234</c:v>
                </c:pt>
                <c:pt idx="4">
                  <c:v>34840</c:v>
                </c:pt>
                <c:pt idx="5">
                  <c:v>53775</c:v>
                </c:pt>
                <c:pt idx="6">
                  <c:v>66012</c:v>
                </c:pt>
                <c:pt idx="7">
                  <c:v>82641</c:v>
                </c:pt>
                <c:pt idx="8">
                  <c:v>142178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46571848"/>
        <c:axId val="146576328"/>
        <c:axId val="0"/>
      </c:bar3DChart>
      <c:catAx>
        <c:axId val="1465718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 sz="1400" b="1">
                <a:solidFill>
                  <a:schemeClr val="tx1"/>
                </a:solidFill>
                <a:cs typeface="B Yekan" pitchFamily="2" charset="-78"/>
              </a:defRPr>
            </a:pPr>
            <a:endParaRPr lang="en-US"/>
          </a:p>
        </c:txPr>
        <c:crossAx val="146576328"/>
        <c:crosses val="autoZero"/>
        <c:auto val="1"/>
        <c:lblAlgn val="ctr"/>
        <c:lblOffset val="100"/>
        <c:noMultiLvlLbl val="0"/>
      </c:catAx>
      <c:valAx>
        <c:axId val="146576328"/>
        <c:scaling>
          <c:orientation val="minMax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146571848"/>
        <c:crosses val="autoZero"/>
        <c:crossBetween val="between"/>
        <c:majorUnit val="2"/>
        <c:minorUnit val="1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3096983778667021"/>
          <c:y val="0.86363636363636354"/>
        </c:manualLayout>
      </c:layout>
      <c:overlay val="1"/>
      <c:txPr>
        <a:bodyPr/>
        <a:lstStyle/>
        <a:p>
          <a:pPr>
            <a:defRPr lang="en-US"/>
          </a:pPr>
          <a:endParaRPr lang="en-US"/>
        </a:p>
      </c:txPr>
    </c:title>
    <c:autoTitleDeleted val="0"/>
    <c:view3D>
      <c:rotX val="0"/>
      <c:rotY val="18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3405145860785192E-2"/>
          <c:y val="4.5723276067764274E-2"/>
          <c:w val="0.94146917086183879"/>
          <c:h val="0.92572685516583164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'درآمد-سالانه'!$D$16</c:f>
              <c:strCache>
                <c:ptCount val="1"/>
                <c:pt idx="0">
                  <c:v>INLN Labs Incom ($)</c:v>
                </c:pt>
              </c:strCache>
            </c:strRef>
          </c:tx>
          <c:invertIfNegative val="0"/>
          <c:dLbls>
            <c:dLbl>
              <c:idx val="8"/>
              <c:layout>
                <c:manualLayout>
                  <c:x val="-7.2052659001720518E-2"/>
                  <c:y val="4.99617559337313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'درآمد-سالانه'!$F$2:$F$10</c:f>
              <c:numCache>
                <c:formatCode>0</c:formatCod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numCache>
            </c:numRef>
          </c:cat>
          <c:val>
            <c:numRef>
              <c:f>'درآمد-سالانه'!$E$2:$E$10</c:f>
              <c:numCache>
                <c:formatCode>#,##0</c:formatCode>
                <c:ptCount val="9"/>
                <c:pt idx="0">
                  <c:v>50000</c:v>
                </c:pt>
                <c:pt idx="1">
                  <c:v>210000</c:v>
                </c:pt>
                <c:pt idx="2">
                  <c:v>740000</c:v>
                </c:pt>
                <c:pt idx="3">
                  <c:v>670000</c:v>
                </c:pt>
                <c:pt idx="4">
                  <c:v>1170000</c:v>
                </c:pt>
                <c:pt idx="5">
                  <c:v>1300000</c:v>
                </c:pt>
                <c:pt idx="6">
                  <c:v>1170000</c:v>
                </c:pt>
                <c:pt idx="7">
                  <c:v>2500000</c:v>
                </c:pt>
                <c:pt idx="8">
                  <c:v>4800000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6509816"/>
        <c:axId val="146510200"/>
        <c:axId val="0"/>
      </c:bar3DChart>
      <c:catAx>
        <c:axId val="146509816"/>
        <c:scaling>
          <c:orientation val="minMax"/>
        </c:scaling>
        <c:delete val="1"/>
        <c:axPos val="r"/>
        <c:numFmt formatCode="0" sourceLinked="1"/>
        <c:majorTickMark val="out"/>
        <c:minorTickMark val="none"/>
        <c:tickLblPos val="nextTo"/>
        <c:crossAx val="146510200"/>
        <c:crosses val="autoZero"/>
        <c:auto val="1"/>
        <c:lblAlgn val="ctr"/>
        <c:lblOffset val="100"/>
        <c:noMultiLvlLbl val="0"/>
      </c:catAx>
      <c:valAx>
        <c:axId val="146510200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465098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0277326269694943E-2"/>
          <c:y val="0.22005069464614738"/>
          <c:w val="0.52613759637157975"/>
          <c:h val="0.6293883037538569"/>
        </c:manualLayout>
      </c:layout>
      <c:pie3DChart>
        <c:varyColors val="1"/>
        <c:ser>
          <c:idx val="0"/>
          <c:order val="0"/>
          <c:explosion val="25"/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FFC000"/>
              </a:solidFill>
            </c:spPr>
          </c:dPt>
          <c:dPt>
            <c:idx val="3"/>
            <c:bubble3D val="0"/>
            <c:spPr>
              <a:solidFill>
                <a:srgbClr val="00B050"/>
              </a:solidFill>
            </c:spPr>
          </c:dPt>
          <c:dPt>
            <c:idx val="4"/>
            <c:bubble3D val="0"/>
            <c:spPr>
              <a:solidFill>
                <a:srgbClr val="CCFFCC"/>
              </a:solidFill>
            </c:spPr>
          </c:dPt>
          <c:dPt>
            <c:idx val="5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4.8833611248801596E-2"/>
                  <c:y val="-8.13284751344084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2053781326402101E-2"/>
                  <c:y val="2.496202917199197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609928736490067E-2"/>
                  <c:y val="2.4932391179551092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6166745603164363E-3"/>
                  <c:y val="1.74073048987953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0154306007973478E-2"/>
                  <c:y val="-9.161035068128640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0326670679192151E-3"/>
                  <c:y val="-1.487964011269731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2400">
                    <a:latin typeface="Times New Roman" pitchFamily="18" charset="0"/>
                    <a:cs typeface="Times New Roman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Sheet2!$D$1:$D$9</c:f>
              <c:strCache>
                <c:ptCount val="9"/>
                <c:pt idx="0">
                  <c:v>Nanomaterials  Suppliers</c:v>
                </c:pt>
                <c:pt idx="1">
                  <c:v>Healthcare</c:v>
                </c:pt>
                <c:pt idx="2">
                  <c:v>Construction</c:v>
                </c:pt>
                <c:pt idx="3">
                  <c:v>Equipment Manufactures</c:v>
                </c:pt>
                <c:pt idx="4">
                  <c:v>Petroleum</c:v>
                </c:pt>
                <c:pt idx="5">
                  <c:v>Agriculture &amp; Packaging</c:v>
                </c:pt>
                <c:pt idx="6">
                  <c:v>Textiles</c:v>
                </c:pt>
                <c:pt idx="7">
                  <c:v>Automotive</c:v>
                </c:pt>
                <c:pt idx="8">
                  <c:v>Water &amp; Environment</c:v>
                </c:pt>
              </c:strCache>
            </c:strRef>
          </c:cat>
          <c:val>
            <c:numRef>
              <c:f>Sheet2!$C$1:$C$9</c:f>
              <c:numCache>
                <c:formatCode>General</c:formatCode>
                <c:ptCount val="9"/>
                <c:pt idx="0">
                  <c:v>33</c:v>
                </c:pt>
                <c:pt idx="1">
                  <c:v>12</c:v>
                </c:pt>
                <c:pt idx="2">
                  <c:v>12</c:v>
                </c:pt>
                <c:pt idx="3">
                  <c:v>11</c:v>
                </c:pt>
                <c:pt idx="4">
                  <c:v>10</c:v>
                </c:pt>
                <c:pt idx="5">
                  <c:v>8</c:v>
                </c:pt>
                <c:pt idx="6">
                  <c:v>6</c:v>
                </c:pt>
                <c:pt idx="7">
                  <c:v>4</c:v>
                </c:pt>
                <c:pt idx="8">
                  <c:v>4</c:v>
                </c:pt>
              </c:numCache>
            </c:numRef>
          </c:val>
        </c:ser>
        <c:ser>
          <c:idx val="1"/>
          <c:order val="1"/>
          <c:explosion val="25"/>
          <c:cat>
            <c:strRef>
              <c:f>Sheet2!$D$1:$D$9</c:f>
              <c:strCache>
                <c:ptCount val="9"/>
                <c:pt idx="0">
                  <c:v>Nanomaterials  Suppliers</c:v>
                </c:pt>
                <c:pt idx="1">
                  <c:v>Healthcare</c:v>
                </c:pt>
                <c:pt idx="2">
                  <c:v>Construction</c:v>
                </c:pt>
                <c:pt idx="3">
                  <c:v>Equipment Manufactures</c:v>
                </c:pt>
                <c:pt idx="4">
                  <c:v>Petroleum</c:v>
                </c:pt>
                <c:pt idx="5">
                  <c:v>Agriculture &amp; Packaging</c:v>
                </c:pt>
                <c:pt idx="6">
                  <c:v>Textiles</c:v>
                </c:pt>
                <c:pt idx="7">
                  <c:v>Automotive</c:v>
                </c:pt>
                <c:pt idx="8">
                  <c:v>Water &amp; Environment</c:v>
                </c:pt>
              </c:strCache>
            </c:strRef>
          </c:cat>
          <c:val>
            <c:numRef>
              <c:f>Sheet2!$C$1:$C$9</c:f>
              <c:numCache>
                <c:formatCode>General</c:formatCode>
                <c:ptCount val="9"/>
                <c:pt idx="0">
                  <c:v>33</c:v>
                </c:pt>
                <c:pt idx="1">
                  <c:v>12</c:v>
                </c:pt>
                <c:pt idx="2">
                  <c:v>12</c:v>
                </c:pt>
                <c:pt idx="3">
                  <c:v>11</c:v>
                </c:pt>
                <c:pt idx="4">
                  <c:v>10</c:v>
                </c:pt>
                <c:pt idx="5">
                  <c:v>8</c:v>
                </c:pt>
                <c:pt idx="6">
                  <c:v>6</c:v>
                </c:pt>
                <c:pt idx="7">
                  <c:v>4</c:v>
                </c:pt>
                <c:pt idx="8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/>
      <c:overlay val="0"/>
      <c:spPr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c:spPr>
      <c:txPr>
        <a:bodyPr/>
        <a:lstStyle/>
        <a:p>
          <a:pPr>
            <a:defRPr lang="en-US" sz="180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8350466608340635E-2"/>
          <c:y val="0.11011896640398415"/>
          <c:w val="0.58011738116068778"/>
          <c:h val="0.86706367267918083"/>
        </c:manualLayout>
      </c:layout>
      <c:pie3DChart>
        <c:varyColors val="1"/>
        <c:ser>
          <c:idx val="0"/>
          <c:order val="0"/>
          <c:tx>
            <c:strRef>
              <c:f>'[Chart in Microsoft PowerPoint]Sheet2'!$B$10</c:f>
              <c:strCache>
                <c:ptCount val="1"/>
                <c:pt idx="0">
                  <c:v>4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rgbClr val="FFFF00"/>
              </a:solidFill>
            </c:spPr>
          </c:dPt>
          <c:dPt>
            <c:idx val="4"/>
            <c:bubble3D val="0"/>
            <c:spPr>
              <a:solidFill>
                <a:srgbClr val="66FF33"/>
              </a:solidFill>
            </c:spPr>
          </c:dPt>
          <c:dPt>
            <c:idx val="5"/>
            <c:bubble3D val="0"/>
            <c:spPr>
              <a:solidFill>
                <a:srgbClr val="FFC000"/>
              </a:solidFill>
            </c:spPr>
          </c:dPt>
          <c:dPt>
            <c:idx val="6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7"/>
            <c:bubble3D val="0"/>
            <c:spPr>
              <a:solidFill>
                <a:srgbClr val="FF3399"/>
              </a:solidFill>
            </c:spPr>
          </c:dPt>
          <c:dLbls>
            <c:dLbl>
              <c:idx val="0"/>
              <c:layout>
                <c:manualLayout>
                  <c:x val="-6.1963947214931495E-2"/>
                  <c:y val="-5.730409892598822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37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24%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8673811606882472E-2"/>
                  <c:y val="5.929510046558773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43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28%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523403324584427E-3"/>
                  <c:y val="-1.6319005190810563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4814814814814813E-4"/>
                  <c:y val="-0.1418745869005097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15</a:t>
                    </a:r>
                    <a:r>
                      <a:rPr lang="en-US"/>
                      <a:t>
</a:t>
                    </a:r>
                    <a:r>
                      <a:rPr lang="en-US" smtClean="0"/>
                      <a:t>10%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6953254107125497E-2"/>
                  <c:y val="-3.8135449347050231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11</a:t>
                    </a:r>
                    <a:r>
                      <a:rPr lang="en-US"/>
                      <a:t>
</a:t>
                    </a:r>
                    <a:r>
                      <a:rPr lang="en-US" smtClean="0"/>
                      <a:t>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1795166229221348E-2"/>
                  <c:y val="-3.0026877895862579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8</a:t>
                    </a:r>
                    <a:r>
                      <a:rPr lang="en-US" dirty="0"/>
                      <a:t>
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2.0027765626518906E-2"/>
                  <c:y val="-7.303046973929711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'[Chart in Microsoft PowerPoint]Sheet2'!$C$3:$C$11</c:f>
              <c:strCache>
                <c:ptCount val="9"/>
                <c:pt idx="0">
                  <c:v>Healthcare</c:v>
                </c:pt>
                <c:pt idx="1">
                  <c:v>Nanomaterials Suppliers</c:v>
                </c:pt>
                <c:pt idx="2">
                  <c:v>Equipment Manufacturers</c:v>
                </c:pt>
                <c:pt idx="3">
                  <c:v>Construction</c:v>
                </c:pt>
                <c:pt idx="4">
                  <c:v>Agriculture &amp; Packaging</c:v>
                </c:pt>
                <c:pt idx="5">
                  <c:v>Textiles</c:v>
                </c:pt>
                <c:pt idx="6">
                  <c:v>Energy &amp; Petroleum</c:v>
                </c:pt>
                <c:pt idx="7">
                  <c:v>Automotive</c:v>
                </c:pt>
                <c:pt idx="8">
                  <c:v>Water &amp; Environment</c:v>
                </c:pt>
              </c:strCache>
            </c:strRef>
          </c:cat>
          <c:val>
            <c:numRef>
              <c:f>'[Chart in Microsoft PowerPoint]Sheet2'!$B$3:$B$11</c:f>
              <c:numCache>
                <c:formatCode>General</c:formatCode>
                <c:ptCount val="9"/>
                <c:pt idx="0">
                  <c:v>36</c:v>
                </c:pt>
                <c:pt idx="1">
                  <c:v>33</c:v>
                </c:pt>
                <c:pt idx="2">
                  <c:v>30</c:v>
                </c:pt>
                <c:pt idx="3">
                  <c:v>16</c:v>
                </c:pt>
                <c:pt idx="4">
                  <c:v>12</c:v>
                </c:pt>
                <c:pt idx="5">
                  <c:v>7</c:v>
                </c:pt>
                <c:pt idx="6">
                  <c:v>4</c:v>
                </c:pt>
                <c:pt idx="7">
                  <c:v>4</c:v>
                </c:pt>
                <c:pt idx="8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egendEntry>
        <c:idx val="8"/>
        <c:delete val="1"/>
      </c:legendEntry>
      <c:layout>
        <c:manualLayout>
          <c:xMode val="edge"/>
          <c:yMode val="edge"/>
          <c:x val="0.66299115388354235"/>
          <c:y val="0.17475548363860424"/>
          <c:w val="0.32774958685719841"/>
          <c:h val="0.59757876048384795"/>
        </c:manualLayout>
      </c:layout>
      <c:overlay val="0"/>
      <c:txPr>
        <a:bodyPr/>
        <a:lstStyle/>
        <a:p>
          <a:pPr>
            <a:defRPr lang="en-US" sz="1800">
              <a:latin typeface="Times New Roman" pitchFamily="18" charset="0"/>
              <a:cs typeface="Times New Roman" pitchFamily="18" charset="0"/>
            </a:defRPr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281241004300422"/>
          <c:y val="0.13348765432098766"/>
          <c:w val="0.43352431123725005"/>
          <c:h val="0.77006172839506171"/>
        </c:manualLayout>
      </c:layout>
      <c:doughnutChart>
        <c:varyColors val="1"/>
        <c:ser>
          <c:idx val="0"/>
          <c:order val="0"/>
          <c:tx>
            <c:strRef>
              <c:f>Sheet2!$F$11</c:f>
              <c:strCache>
                <c:ptCount val="1"/>
                <c:pt idx="0">
                  <c:v>141</c:v>
                </c:pt>
              </c:strCache>
            </c:strRef>
          </c:tx>
          <c:spPr>
            <a:solidFill>
              <a:srgbClr val="FFFF00"/>
            </a:solidFill>
          </c:spPr>
          <c:dPt>
            <c:idx val="1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0.13453815261044177"/>
                  <c:y val="-0.11728395061728394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/>
                      <a:t>Equipment
</a:t>
                    </a:r>
                    <a:r>
                      <a:rPr lang="en-US" sz="2400" dirty="0" smtClean="0"/>
                      <a:t>121</a:t>
                    </a:r>
                    <a:r>
                      <a:rPr lang="en-US" sz="2400" dirty="0"/>
                      <a:t>
</a:t>
                    </a:r>
                    <a:r>
                      <a:rPr lang="en-US" sz="2400" dirty="0" smtClean="0"/>
                      <a:t>44%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0826151400423674"/>
                  <c:y val="-0.18209876543209877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 smtClean="0"/>
                      <a:t>Others</a:t>
                    </a:r>
                    <a:r>
                      <a:rPr lang="en-US" sz="2400" dirty="0"/>
                      <a:t>
</a:t>
                    </a:r>
                    <a:r>
                      <a:rPr lang="en-US" sz="2400" dirty="0" smtClean="0"/>
                      <a:t>153</a:t>
                    </a:r>
                    <a:r>
                      <a:rPr lang="en-US" sz="2400" dirty="0"/>
                      <a:t>
</a:t>
                    </a:r>
                    <a:r>
                      <a:rPr lang="en-US" sz="2400" dirty="0" smtClean="0"/>
                      <a:t>56%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185540989743123"/>
                      <c:h val="0.27711431904345291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2400">
                    <a:latin typeface="Times New Roman" pitchFamily="18" charset="0"/>
                    <a:cs typeface="Times New Roman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Sheet2!$G$10:$G$11</c:f>
              <c:strCache>
                <c:ptCount val="2"/>
                <c:pt idx="0">
                  <c:v>Equipment</c:v>
                </c:pt>
                <c:pt idx="1">
                  <c:v>Other</c:v>
                </c:pt>
              </c:strCache>
            </c:strRef>
          </c:cat>
          <c:val>
            <c:numRef>
              <c:f>Sheet2!$F$10:$F$11</c:f>
              <c:numCache>
                <c:formatCode>General</c:formatCode>
                <c:ptCount val="2"/>
                <c:pt idx="0">
                  <c:v>116</c:v>
                </c:pt>
                <c:pt idx="1">
                  <c:v>141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3701E2-C354-46BA-A09E-955009FB7F2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C609FA4B-D897-404C-A095-609E08DEABC9}">
      <dgm:prSet/>
      <dgm:spPr/>
      <dgm:t>
        <a:bodyPr/>
        <a:lstStyle/>
        <a:p>
          <a:pPr rtl="0"/>
          <a:r>
            <a:rPr lang="en-US" b="1" dirty="0" smtClean="0">
              <a:latin typeface="Times New Roman" pitchFamily="18" charset="0"/>
              <a:cs typeface="Times New Roman" pitchFamily="18" charset="0"/>
            </a:rPr>
            <a:t> To foster consumer trust and confidence.</a:t>
          </a:r>
          <a:endParaRPr lang="fa-IR" b="1" dirty="0">
            <a:latin typeface="Times New Roman" pitchFamily="18" charset="0"/>
            <a:cs typeface="Times New Roman" pitchFamily="18" charset="0"/>
          </a:endParaRPr>
        </a:p>
      </dgm:t>
    </dgm:pt>
    <dgm:pt modelId="{B13E4AD5-7270-497D-862D-5F5D34E29696}" type="parTrans" cxnId="{F24608B7-13AE-4B47-91B4-07CE03FCE593}">
      <dgm:prSet/>
      <dgm:spPr/>
      <dgm:t>
        <a:bodyPr/>
        <a:lstStyle/>
        <a:p>
          <a:pPr rtl="1"/>
          <a:endParaRPr lang="fa-IR"/>
        </a:p>
      </dgm:t>
    </dgm:pt>
    <dgm:pt modelId="{591081E6-CCF1-48C0-AD3E-10176883D6EC}" type="sibTrans" cxnId="{F24608B7-13AE-4B47-91B4-07CE03FCE593}">
      <dgm:prSet/>
      <dgm:spPr/>
      <dgm:t>
        <a:bodyPr/>
        <a:lstStyle/>
        <a:p>
          <a:pPr rtl="1"/>
          <a:endParaRPr lang="fa-IR" b="1">
            <a:latin typeface="Times New Roman" pitchFamily="18" charset="0"/>
            <a:cs typeface="Times New Roman" pitchFamily="18" charset="0"/>
          </a:endParaRPr>
        </a:p>
      </dgm:t>
    </dgm:pt>
    <dgm:pt modelId="{BB5C5C53-DFFB-478C-9B51-61353C03765F}">
      <dgm:prSet/>
      <dgm:spPr/>
      <dgm:t>
        <a:bodyPr/>
        <a:lstStyle/>
        <a:p>
          <a:pPr rtl="0"/>
          <a:r>
            <a:rPr lang="en-US" b="1" dirty="0" smtClean="0">
              <a:latin typeface="Times New Roman" pitchFamily="18" charset="0"/>
              <a:cs typeface="Times New Roman" pitchFamily="18" charset="0"/>
            </a:rPr>
            <a:t> To boost market development. </a:t>
          </a:r>
          <a:endParaRPr lang="fa-IR" b="1" dirty="0">
            <a:latin typeface="Times New Roman" pitchFamily="18" charset="0"/>
            <a:cs typeface="Times New Roman" pitchFamily="18" charset="0"/>
          </a:endParaRPr>
        </a:p>
      </dgm:t>
    </dgm:pt>
    <dgm:pt modelId="{6D033CD5-8927-4B5E-9A0F-9A1295581F79}" type="parTrans" cxnId="{DC012223-F8D6-4444-A38C-31B41825C7FC}">
      <dgm:prSet/>
      <dgm:spPr/>
      <dgm:t>
        <a:bodyPr/>
        <a:lstStyle/>
        <a:p>
          <a:pPr rtl="1"/>
          <a:endParaRPr lang="fa-IR"/>
        </a:p>
      </dgm:t>
    </dgm:pt>
    <dgm:pt modelId="{720F736D-418F-4A21-BBEB-D5691C6BDB20}" type="sibTrans" cxnId="{DC012223-F8D6-4444-A38C-31B41825C7FC}">
      <dgm:prSet/>
      <dgm:spPr/>
      <dgm:t>
        <a:bodyPr/>
        <a:lstStyle/>
        <a:p>
          <a:pPr rtl="1"/>
          <a:endParaRPr lang="fa-IR"/>
        </a:p>
      </dgm:t>
    </dgm:pt>
    <dgm:pt modelId="{4D8BE29B-C7F6-41C9-A0CC-3BCEC0796615}">
      <dgm:prSet/>
      <dgm:spPr/>
      <dgm:t>
        <a:bodyPr/>
        <a:lstStyle/>
        <a:p>
          <a:pPr rtl="0"/>
          <a:r>
            <a:rPr lang="en-US" b="1" dirty="0" smtClean="0">
              <a:latin typeface="Times New Roman" pitchFamily="18" charset="0"/>
              <a:cs typeface="Times New Roman" pitchFamily="18" charset="0"/>
            </a:rPr>
            <a:t>To Facilitate marketing and trade.</a:t>
          </a:r>
          <a:endParaRPr lang="fa-IR" b="1" dirty="0">
            <a:latin typeface="Times New Roman" pitchFamily="18" charset="0"/>
            <a:cs typeface="Times New Roman" pitchFamily="18" charset="0"/>
          </a:endParaRPr>
        </a:p>
      </dgm:t>
    </dgm:pt>
    <dgm:pt modelId="{E6D3B279-32D2-4E95-BDDF-E65ACE8705F4}" type="parTrans" cxnId="{0095CADC-6230-4A4A-A5E0-D3061D552715}">
      <dgm:prSet/>
      <dgm:spPr/>
      <dgm:t>
        <a:bodyPr/>
        <a:lstStyle/>
        <a:p>
          <a:pPr rtl="1"/>
          <a:endParaRPr lang="fa-IR"/>
        </a:p>
      </dgm:t>
    </dgm:pt>
    <dgm:pt modelId="{B7352000-A6E7-4EFA-810D-659C5B5D67CB}" type="sibTrans" cxnId="{0095CADC-6230-4A4A-A5E0-D3061D552715}">
      <dgm:prSet/>
      <dgm:spPr/>
      <dgm:t>
        <a:bodyPr/>
        <a:lstStyle/>
        <a:p>
          <a:pPr rtl="1"/>
          <a:endParaRPr lang="fa-IR"/>
        </a:p>
      </dgm:t>
    </dgm:pt>
    <dgm:pt modelId="{92B29155-193E-4A23-BC80-6F6748270D37}" type="pres">
      <dgm:prSet presAssocID="{263701E2-C354-46BA-A09E-955009FB7F2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pPr rtl="1"/>
          <a:endParaRPr lang="fa-IR"/>
        </a:p>
      </dgm:t>
    </dgm:pt>
    <dgm:pt modelId="{50C454C0-0B60-465B-928C-23FB9B816B23}" type="pres">
      <dgm:prSet presAssocID="{263701E2-C354-46BA-A09E-955009FB7F2B}" presName="Name1" presStyleCnt="0"/>
      <dgm:spPr/>
    </dgm:pt>
    <dgm:pt modelId="{4B0FE75D-D927-4549-8156-F73C2B526456}" type="pres">
      <dgm:prSet presAssocID="{263701E2-C354-46BA-A09E-955009FB7F2B}" presName="cycle" presStyleCnt="0"/>
      <dgm:spPr/>
    </dgm:pt>
    <dgm:pt modelId="{C172487A-A8AA-4775-8795-2B0A6FC42D3E}" type="pres">
      <dgm:prSet presAssocID="{263701E2-C354-46BA-A09E-955009FB7F2B}" presName="srcNode" presStyleLbl="node1" presStyleIdx="0" presStyleCnt="3"/>
      <dgm:spPr/>
    </dgm:pt>
    <dgm:pt modelId="{FB1B0D47-4C7A-412A-B6C7-D036ECDBC7F5}" type="pres">
      <dgm:prSet presAssocID="{263701E2-C354-46BA-A09E-955009FB7F2B}" presName="conn" presStyleLbl="parChTrans1D2" presStyleIdx="0" presStyleCnt="1"/>
      <dgm:spPr/>
      <dgm:t>
        <a:bodyPr/>
        <a:lstStyle/>
        <a:p>
          <a:pPr rtl="1"/>
          <a:endParaRPr lang="fa-IR"/>
        </a:p>
      </dgm:t>
    </dgm:pt>
    <dgm:pt modelId="{C33D5189-4DF2-45B9-9E64-C406DF3D8512}" type="pres">
      <dgm:prSet presAssocID="{263701E2-C354-46BA-A09E-955009FB7F2B}" presName="extraNode" presStyleLbl="node1" presStyleIdx="0" presStyleCnt="3"/>
      <dgm:spPr/>
    </dgm:pt>
    <dgm:pt modelId="{FD1DA402-C77D-4BFD-B733-E057615B6D0B}" type="pres">
      <dgm:prSet presAssocID="{263701E2-C354-46BA-A09E-955009FB7F2B}" presName="dstNode" presStyleLbl="node1" presStyleIdx="0" presStyleCnt="3"/>
      <dgm:spPr/>
    </dgm:pt>
    <dgm:pt modelId="{099B0ED5-791C-4BFD-BF2C-0F7AD1F4E3E5}" type="pres">
      <dgm:prSet presAssocID="{C609FA4B-D897-404C-A095-609E08DEABC9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3CA0095-4E61-45A2-89CC-7782C226F7B4}" type="pres">
      <dgm:prSet presAssocID="{C609FA4B-D897-404C-A095-609E08DEABC9}" presName="accent_1" presStyleCnt="0"/>
      <dgm:spPr/>
    </dgm:pt>
    <dgm:pt modelId="{405DFD34-097E-463F-A2DC-08286D653F75}" type="pres">
      <dgm:prSet presAssocID="{C609FA4B-D897-404C-A095-609E08DEABC9}" presName="accentRepeatNode" presStyleLbl="solidFgAcc1" presStyleIdx="0" presStyleCnt="3"/>
      <dgm:spPr/>
    </dgm:pt>
    <dgm:pt modelId="{8A5EDC8F-879B-4D71-84F3-A5E59CCD5F3D}" type="pres">
      <dgm:prSet presAssocID="{BB5C5C53-DFFB-478C-9B51-61353C03765F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45FAFCB-04BA-4C0C-9835-BBCBDFA7BD78}" type="pres">
      <dgm:prSet presAssocID="{BB5C5C53-DFFB-478C-9B51-61353C03765F}" presName="accent_2" presStyleCnt="0"/>
      <dgm:spPr/>
    </dgm:pt>
    <dgm:pt modelId="{49B69624-81CD-460A-A58F-287C85033645}" type="pres">
      <dgm:prSet presAssocID="{BB5C5C53-DFFB-478C-9B51-61353C03765F}" presName="accentRepeatNode" presStyleLbl="solidFgAcc1" presStyleIdx="1" presStyleCnt="3"/>
      <dgm:spPr/>
    </dgm:pt>
    <dgm:pt modelId="{617ED68C-1109-456C-9C52-B7F69DFC6FA7}" type="pres">
      <dgm:prSet presAssocID="{4D8BE29B-C7F6-41C9-A0CC-3BCEC0796615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10227D6-2236-4DEC-9411-CF481F2FD6BA}" type="pres">
      <dgm:prSet presAssocID="{4D8BE29B-C7F6-41C9-A0CC-3BCEC0796615}" presName="accent_3" presStyleCnt="0"/>
      <dgm:spPr/>
    </dgm:pt>
    <dgm:pt modelId="{1F578DCB-4E71-44B6-AA92-FE305E5DB38B}" type="pres">
      <dgm:prSet presAssocID="{4D8BE29B-C7F6-41C9-A0CC-3BCEC0796615}" presName="accentRepeatNode" presStyleLbl="solidFgAcc1" presStyleIdx="2" presStyleCnt="3"/>
      <dgm:spPr/>
    </dgm:pt>
  </dgm:ptLst>
  <dgm:cxnLst>
    <dgm:cxn modelId="{605AF57E-1FAA-4D5B-9DDE-F69A15934F47}" type="presOf" srcId="{BB5C5C53-DFFB-478C-9B51-61353C03765F}" destId="{8A5EDC8F-879B-4D71-84F3-A5E59CCD5F3D}" srcOrd="0" destOrd="0" presId="urn:microsoft.com/office/officeart/2008/layout/VerticalCurvedList"/>
    <dgm:cxn modelId="{24349EBA-3FE4-47A5-8747-285EC7C2A66F}" type="presOf" srcId="{591081E6-CCF1-48C0-AD3E-10176883D6EC}" destId="{FB1B0D47-4C7A-412A-B6C7-D036ECDBC7F5}" srcOrd="0" destOrd="0" presId="urn:microsoft.com/office/officeart/2008/layout/VerticalCurvedList"/>
    <dgm:cxn modelId="{F24608B7-13AE-4B47-91B4-07CE03FCE593}" srcId="{263701E2-C354-46BA-A09E-955009FB7F2B}" destId="{C609FA4B-D897-404C-A095-609E08DEABC9}" srcOrd="0" destOrd="0" parTransId="{B13E4AD5-7270-497D-862D-5F5D34E29696}" sibTransId="{591081E6-CCF1-48C0-AD3E-10176883D6EC}"/>
    <dgm:cxn modelId="{DC012223-F8D6-4444-A38C-31B41825C7FC}" srcId="{263701E2-C354-46BA-A09E-955009FB7F2B}" destId="{BB5C5C53-DFFB-478C-9B51-61353C03765F}" srcOrd="1" destOrd="0" parTransId="{6D033CD5-8927-4B5E-9A0F-9A1295581F79}" sibTransId="{720F736D-418F-4A21-BBEB-D5691C6BDB20}"/>
    <dgm:cxn modelId="{FCFCBE4D-0D0B-42CE-AFFA-945134671F22}" type="presOf" srcId="{263701E2-C354-46BA-A09E-955009FB7F2B}" destId="{92B29155-193E-4A23-BC80-6F6748270D37}" srcOrd="0" destOrd="0" presId="urn:microsoft.com/office/officeart/2008/layout/VerticalCurvedList"/>
    <dgm:cxn modelId="{0095CADC-6230-4A4A-A5E0-D3061D552715}" srcId="{263701E2-C354-46BA-A09E-955009FB7F2B}" destId="{4D8BE29B-C7F6-41C9-A0CC-3BCEC0796615}" srcOrd="2" destOrd="0" parTransId="{E6D3B279-32D2-4E95-BDDF-E65ACE8705F4}" sibTransId="{B7352000-A6E7-4EFA-810D-659C5B5D67CB}"/>
    <dgm:cxn modelId="{1FE73239-0015-4C12-A474-6D70AE2099FC}" type="presOf" srcId="{4D8BE29B-C7F6-41C9-A0CC-3BCEC0796615}" destId="{617ED68C-1109-456C-9C52-B7F69DFC6FA7}" srcOrd="0" destOrd="0" presId="urn:microsoft.com/office/officeart/2008/layout/VerticalCurvedList"/>
    <dgm:cxn modelId="{031D82C8-AF09-4067-AE88-3623E4BE5343}" type="presOf" srcId="{C609FA4B-D897-404C-A095-609E08DEABC9}" destId="{099B0ED5-791C-4BFD-BF2C-0F7AD1F4E3E5}" srcOrd="0" destOrd="0" presId="urn:microsoft.com/office/officeart/2008/layout/VerticalCurvedList"/>
    <dgm:cxn modelId="{8BD6E442-A559-4E1A-9025-69C08EBC80FF}" type="presParOf" srcId="{92B29155-193E-4A23-BC80-6F6748270D37}" destId="{50C454C0-0B60-465B-928C-23FB9B816B23}" srcOrd="0" destOrd="0" presId="urn:microsoft.com/office/officeart/2008/layout/VerticalCurvedList"/>
    <dgm:cxn modelId="{BF8A410B-7DEE-4FC1-836E-70AB919C41CF}" type="presParOf" srcId="{50C454C0-0B60-465B-928C-23FB9B816B23}" destId="{4B0FE75D-D927-4549-8156-F73C2B526456}" srcOrd="0" destOrd="0" presId="urn:microsoft.com/office/officeart/2008/layout/VerticalCurvedList"/>
    <dgm:cxn modelId="{09DE7DD8-D05A-45E5-AF3E-9984100F4C8F}" type="presParOf" srcId="{4B0FE75D-D927-4549-8156-F73C2B526456}" destId="{C172487A-A8AA-4775-8795-2B0A6FC42D3E}" srcOrd="0" destOrd="0" presId="urn:microsoft.com/office/officeart/2008/layout/VerticalCurvedList"/>
    <dgm:cxn modelId="{EB5E41E3-31D0-4F93-B466-78BE38DE7DCA}" type="presParOf" srcId="{4B0FE75D-D927-4549-8156-F73C2B526456}" destId="{FB1B0D47-4C7A-412A-B6C7-D036ECDBC7F5}" srcOrd="1" destOrd="0" presId="urn:microsoft.com/office/officeart/2008/layout/VerticalCurvedList"/>
    <dgm:cxn modelId="{A1B0C543-FAD2-435B-9ADD-A111DD7B7723}" type="presParOf" srcId="{4B0FE75D-D927-4549-8156-F73C2B526456}" destId="{C33D5189-4DF2-45B9-9E64-C406DF3D8512}" srcOrd="2" destOrd="0" presId="urn:microsoft.com/office/officeart/2008/layout/VerticalCurvedList"/>
    <dgm:cxn modelId="{75507440-19FE-4BFB-B18D-27B7444906D8}" type="presParOf" srcId="{4B0FE75D-D927-4549-8156-F73C2B526456}" destId="{FD1DA402-C77D-4BFD-B733-E057615B6D0B}" srcOrd="3" destOrd="0" presId="urn:microsoft.com/office/officeart/2008/layout/VerticalCurvedList"/>
    <dgm:cxn modelId="{12DA429F-9DF2-43CE-ABF1-8FD0C63F1E4B}" type="presParOf" srcId="{50C454C0-0B60-465B-928C-23FB9B816B23}" destId="{099B0ED5-791C-4BFD-BF2C-0F7AD1F4E3E5}" srcOrd="1" destOrd="0" presId="urn:microsoft.com/office/officeart/2008/layout/VerticalCurvedList"/>
    <dgm:cxn modelId="{A61773B5-F71A-4ACB-B432-51CB0A91CBA8}" type="presParOf" srcId="{50C454C0-0B60-465B-928C-23FB9B816B23}" destId="{23CA0095-4E61-45A2-89CC-7782C226F7B4}" srcOrd="2" destOrd="0" presId="urn:microsoft.com/office/officeart/2008/layout/VerticalCurvedList"/>
    <dgm:cxn modelId="{8DC0441A-FDEE-4A49-A0EB-08C2B0F7D748}" type="presParOf" srcId="{23CA0095-4E61-45A2-89CC-7782C226F7B4}" destId="{405DFD34-097E-463F-A2DC-08286D653F75}" srcOrd="0" destOrd="0" presId="urn:microsoft.com/office/officeart/2008/layout/VerticalCurvedList"/>
    <dgm:cxn modelId="{F6FB3D85-993F-4C24-9496-D8D0E6B1B02F}" type="presParOf" srcId="{50C454C0-0B60-465B-928C-23FB9B816B23}" destId="{8A5EDC8F-879B-4D71-84F3-A5E59CCD5F3D}" srcOrd="3" destOrd="0" presId="urn:microsoft.com/office/officeart/2008/layout/VerticalCurvedList"/>
    <dgm:cxn modelId="{A55F639E-07ED-44C1-8D1B-3AFFC06C71E1}" type="presParOf" srcId="{50C454C0-0B60-465B-928C-23FB9B816B23}" destId="{445FAFCB-04BA-4C0C-9835-BBCBDFA7BD78}" srcOrd="4" destOrd="0" presId="urn:microsoft.com/office/officeart/2008/layout/VerticalCurvedList"/>
    <dgm:cxn modelId="{B45646EB-A096-4455-9383-E6E6D000FF96}" type="presParOf" srcId="{445FAFCB-04BA-4C0C-9835-BBCBDFA7BD78}" destId="{49B69624-81CD-460A-A58F-287C85033645}" srcOrd="0" destOrd="0" presId="urn:microsoft.com/office/officeart/2008/layout/VerticalCurvedList"/>
    <dgm:cxn modelId="{5B78462C-B81D-40F8-A71E-43587C5A7CEA}" type="presParOf" srcId="{50C454C0-0B60-465B-928C-23FB9B816B23}" destId="{617ED68C-1109-456C-9C52-B7F69DFC6FA7}" srcOrd="5" destOrd="0" presId="urn:microsoft.com/office/officeart/2008/layout/VerticalCurvedList"/>
    <dgm:cxn modelId="{4FFFF2A9-7E59-4B35-85A0-4F2366341176}" type="presParOf" srcId="{50C454C0-0B60-465B-928C-23FB9B816B23}" destId="{C10227D6-2236-4DEC-9411-CF481F2FD6BA}" srcOrd="6" destOrd="0" presId="urn:microsoft.com/office/officeart/2008/layout/VerticalCurvedList"/>
    <dgm:cxn modelId="{56315988-8528-4583-B0E1-CC97822821B4}" type="presParOf" srcId="{C10227D6-2236-4DEC-9411-CF481F2FD6BA}" destId="{1F578DCB-4E71-44B6-AA92-FE305E5DB38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7EA8F0-28A3-4458-AE2C-236D84E6131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F389E270-7DBF-42B5-BE6A-DFB216F15F28}">
      <dgm:prSet custT="1"/>
      <dgm:spPr/>
      <dgm:t>
        <a:bodyPr/>
        <a:lstStyle/>
        <a:p>
          <a:pPr rtl="0"/>
          <a:endParaRPr lang="fa-IR" sz="2400" b="1">
            <a:latin typeface="Times New Roman" pitchFamily="18" charset="0"/>
            <a:cs typeface="Times New Roman" pitchFamily="18" charset="0"/>
          </a:endParaRPr>
        </a:p>
      </dgm:t>
    </dgm:pt>
    <dgm:pt modelId="{CEA1FAE9-4C04-46A0-8591-A7DEAF67B06A}" type="parTrans" cxnId="{5AD8DFB1-CA76-4316-813A-4EB630C7D084}">
      <dgm:prSet/>
      <dgm:spPr/>
      <dgm:t>
        <a:bodyPr/>
        <a:lstStyle/>
        <a:p>
          <a:pPr rtl="1"/>
          <a:endParaRPr lang="fa-IR"/>
        </a:p>
      </dgm:t>
    </dgm:pt>
    <dgm:pt modelId="{65EE9591-400B-4786-9005-88B849D5F7A1}" type="sibTrans" cxnId="{5AD8DFB1-CA76-4316-813A-4EB630C7D084}">
      <dgm:prSet/>
      <dgm:spPr/>
      <dgm:t>
        <a:bodyPr/>
        <a:lstStyle/>
        <a:p>
          <a:pPr rtl="1"/>
          <a:endParaRPr lang="fa-IR"/>
        </a:p>
      </dgm:t>
    </dgm:pt>
    <dgm:pt modelId="{CD497D76-0A4E-49C9-B851-5247EC768668}">
      <dgm:prSet custT="1"/>
      <dgm:spPr/>
      <dgm:t>
        <a:bodyPr/>
        <a:lstStyle/>
        <a:p>
          <a:pPr rtl="0"/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Supporting sustainable growth of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nano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market. </a:t>
          </a:r>
          <a:endParaRPr lang="fa-IR" sz="2400" b="1" dirty="0">
            <a:latin typeface="Times New Roman" pitchFamily="18" charset="0"/>
            <a:cs typeface="Times New Roman" pitchFamily="18" charset="0"/>
          </a:endParaRPr>
        </a:p>
      </dgm:t>
    </dgm:pt>
    <dgm:pt modelId="{A4EC8D9F-4629-4A38-B2CF-35D6D8B0551B}" type="parTrans" cxnId="{AD5EEA16-65E4-4613-B618-2831DC724CE9}">
      <dgm:prSet/>
      <dgm:spPr/>
      <dgm:t>
        <a:bodyPr/>
        <a:lstStyle/>
        <a:p>
          <a:pPr rtl="1"/>
          <a:endParaRPr lang="fa-IR"/>
        </a:p>
      </dgm:t>
    </dgm:pt>
    <dgm:pt modelId="{6F0C55AF-D3A4-4BCA-81A3-8AE137F174CD}" type="sibTrans" cxnId="{AD5EEA16-65E4-4613-B618-2831DC724CE9}">
      <dgm:prSet/>
      <dgm:spPr/>
      <dgm:t>
        <a:bodyPr/>
        <a:lstStyle/>
        <a:p>
          <a:pPr rtl="1"/>
          <a:endParaRPr lang="fa-IR"/>
        </a:p>
      </dgm:t>
    </dgm:pt>
    <dgm:pt modelId="{7B25BC43-EF6E-41DF-95DC-D64B4ADC3A0E}">
      <dgm:prSet custT="1"/>
      <dgm:spPr/>
      <dgm:t>
        <a:bodyPr/>
        <a:lstStyle/>
        <a:p>
          <a:pPr rtl="1"/>
          <a:endParaRPr lang="fa-IR" sz="2400" b="1">
            <a:latin typeface="Times New Roman" pitchFamily="18" charset="0"/>
            <a:cs typeface="Times New Roman" pitchFamily="18" charset="0"/>
          </a:endParaRPr>
        </a:p>
      </dgm:t>
    </dgm:pt>
    <dgm:pt modelId="{D0ACDB39-43F5-49FA-8C49-4E5F7038079A}" type="parTrans" cxnId="{3B559045-304F-444C-B6D2-79D98231DECE}">
      <dgm:prSet/>
      <dgm:spPr/>
      <dgm:t>
        <a:bodyPr/>
        <a:lstStyle/>
        <a:p>
          <a:pPr rtl="1"/>
          <a:endParaRPr lang="fa-IR"/>
        </a:p>
      </dgm:t>
    </dgm:pt>
    <dgm:pt modelId="{A6A18B4C-A6D8-426E-8AC9-3AD0610D1F28}" type="sibTrans" cxnId="{3B559045-304F-444C-B6D2-79D98231DECE}">
      <dgm:prSet/>
      <dgm:spPr/>
      <dgm:t>
        <a:bodyPr/>
        <a:lstStyle/>
        <a:p>
          <a:pPr rtl="1"/>
          <a:endParaRPr lang="fa-IR"/>
        </a:p>
      </dgm:t>
    </dgm:pt>
    <dgm:pt modelId="{5370E478-B19B-4063-8C98-4088928B8B48}">
      <dgm:prSet custT="1"/>
      <dgm:spPr/>
      <dgm:t>
        <a:bodyPr/>
        <a:lstStyle/>
        <a:p>
          <a:pPr rtl="0"/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Improvement of the quality of the products</a:t>
          </a:r>
          <a:endParaRPr lang="fa-IR" sz="2400" b="1" dirty="0">
            <a:latin typeface="Times New Roman" pitchFamily="18" charset="0"/>
            <a:cs typeface="Times New Roman" pitchFamily="18" charset="0"/>
          </a:endParaRPr>
        </a:p>
      </dgm:t>
    </dgm:pt>
    <dgm:pt modelId="{ADF3AD46-61EB-4DD7-981A-D30FA85DBED5}" type="parTrans" cxnId="{8B38004E-FF62-436B-BDD6-6FEB6D94F31B}">
      <dgm:prSet/>
      <dgm:spPr/>
      <dgm:t>
        <a:bodyPr/>
        <a:lstStyle/>
        <a:p>
          <a:pPr rtl="1"/>
          <a:endParaRPr lang="fa-IR"/>
        </a:p>
      </dgm:t>
    </dgm:pt>
    <dgm:pt modelId="{6312C309-634B-4CE9-BD1A-4C861CAF6F32}" type="sibTrans" cxnId="{8B38004E-FF62-436B-BDD6-6FEB6D94F31B}">
      <dgm:prSet/>
      <dgm:spPr/>
      <dgm:t>
        <a:bodyPr/>
        <a:lstStyle/>
        <a:p>
          <a:pPr rtl="1"/>
          <a:endParaRPr lang="fa-IR"/>
        </a:p>
      </dgm:t>
    </dgm:pt>
    <dgm:pt modelId="{FF11DC8D-904F-4406-A49A-742C92F9F3D0}">
      <dgm:prSet custT="1"/>
      <dgm:spPr/>
      <dgm:t>
        <a:bodyPr/>
        <a:lstStyle/>
        <a:p>
          <a:pPr rtl="1"/>
          <a:endParaRPr lang="fa-IR" sz="2400" b="1">
            <a:latin typeface="Times New Roman" pitchFamily="18" charset="0"/>
            <a:cs typeface="Times New Roman" pitchFamily="18" charset="0"/>
          </a:endParaRPr>
        </a:p>
      </dgm:t>
    </dgm:pt>
    <dgm:pt modelId="{FE90D9AB-0E22-44E3-97DF-4F022C24FF55}" type="parTrans" cxnId="{ED14798F-801E-45E7-9CF8-E72BA40E5FBD}">
      <dgm:prSet/>
      <dgm:spPr/>
      <dgm:t>
        <a:bodyPr/>
        <a:lstStyle/>
        <a:p>
          <a:pPr rtl="1"/>
          <a:endParaRPr lang="fa-IR"/>
        </a:p>
      </dgm:t>
    </dgm:pt>
    <dgm:pt modelId="{BA5E5F59-6ECA-4760-88AC-B50727DA9D78}" type="sibTrans" cxnId="{ED14798F-801E-45E7-9CF8-E72BA40E5FBD}">
      <dgm:prSet/>
      <dgm:spPr/>
      <dgm:t>
        <a:bodyPr/>
        <a:lstStyle/>
        <a:p>
          <a:pPr rtl="1"/>
          <a:endParaRPr lang="fa-IR"/>
        </a:p>
      </dgm:t>
    </dgm:pt>
    <dgm:pt modelId="{B869A7CE-9876-48B0-8207-C15CA6DA1F06}">
      <dgm:prSet custT="1"/>
      <dgm:spPr/>
      <dgm:t>
        <a:bodyPr/>
        <a:lstStyle/>
        <a:p>
          <a:pPr rtl="0"/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Preventing frauds and misleading consumers.</a:t>
          </a:r>
          <a:endParaRPr lang="fa-IR" sz="2400" b="1" dirty="0">
            <a:latin typeface="Times New Roman" pitchFamily="18" charset="0"/>
            <a:cs typeface="Times New Roman" pitchFamily="18" charset="0"/>
          </a:endParaRPr>
        </a:p>
      </dgm:t>
    </dgm:pt>
    <dgm:pt modelId="{E7D18B01-803F-43DF-B99E-2C18CFD4EDD0}" type="parTrans" cxnId="{8687BF17-C0D1-47DD-9AC0-C770CB9A1D2E}">
      <dgm:prSet/>
      <dgm:spPr/>
      <dgm:t>
        <a:bodyPr/>
        <a:lstStyle/>
        <a:p>
          <a:pPr rtl="1"/>
          <a:endParaRPr lang="fa-IR"/>
        </a:p>
      </dgm:t>
    </dgm:pt>
    <dgm:pt modelId="{9EA1E337-00BE-462B-B572-BE5D398E53F9}" type="sibTrans" cxnId="{8687BF17-C0D1-47DD-9AC0-C770CB9A1D2E}">
      <dgm:prSet/>
      <dgm:spPr/>
      <dgm:t>
        <a:bodyPr/>
        <a:lstStyle/>
        <a:p>
          <a:pPr rtl="1"/>
          <a:endParaRPr lang="fa-IR"/>
        </a:p>
      </dgm:t>
    </dgm:pt>
    <dgm:pt modelId="{36F45D31-6A71-487F-9F8D-7146EE52D187}">
      <dgm:prSet custT="1"/>
      <dgm:spPr/>
      <dgm:t>
        <a:bodyPr/>
        <a:lstStyle/>
        <a:p>
          <a:pPr rtl="1"/>
          <a:endParaRPr lang="fa-IR" sz="2400" b="1">
            <a:latin typeface="Times New Roman" pitchFamily="18" charset="0"/>
            <a:cs typeface="Times New Roman" pitchFamily="18" charset="0"/>
          </a:endParaRPr>
        </a:p>
      </dgm:t>
    </dgm:pt>
    <dgm:pt modelId="{AF0AFE8B-C042-4691-A0A2-84E9E65FD530}" type="parTrans" cxnId="{D656B2CE-D8F4-4FC0-8284-0800792F06C4}">
      <dgm:prSet/>
      <dgm:spPr/>
      <dgm:t>
        <a:bodyPr/>
        <a:lstStyle/>
        <a:p>
          <a:pPr rtl="1"/>
          <a:endParaRPr lang="fa-IR"/>
        </a:p>
      </dgm:t>
    </dgm:pt>
    <dgm:pt modelId="{96A35CE8-4A4A-40E3-85E3-E19F3AB0BEBF}" type="sibTrans" cxnId="{D656B2CE-D8F4-4FC0-8284-0800792F06C4}">
      <dgm:prSet/>
      <dgm:spPr/>
      <dgm:t>
        <a:bodyPr/>
        <a:lstStyle/>
        <a:p>
          <a:pPr rtl="1"/>
          <a:endParaRPr lang="fa-IR"/>
        </a:p>
      </dgm:t>
    </dgm:pt>
    <dgm:pt modelId="{8941780D-E6D9-4AB3-8363-24BD3CD453D8}">
      <dgm:prSet custT="1"/>
      <dgm:spPr/>
      <dgm:t>
        <a:bodyPr/>
        <a:lstStyle/>
        <a:p>
          <a:pPr rtl="0"/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Detecting local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nanoproduct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manufacturers and importers..</a:t>
          </a:r>
          <a:endParaRPr lang="fa-IR" sz="2400" b="1" dirty="0">
            <a:latin typeface="Times New Roman" pitchFamily="18" charset="0"/>
            <a:cs typeface="Times New Roman" pitchFamily="18" charset="0"/>
          </a:endParaRPr>
        </a:p>
      </dgm:t>
    </dgm:pt>
    <dgm:pt modelId="{9306BE20-3B11-44AB-B208-30D2727FAEA4}" type="parTrans" cxnId="{78D394A1-9C8C-4C59-8864-69D2886463FE}">
      <dgm:prSet/>
      <dgm:spPr/>
      <dgm:t>
        <a:bodyPr/>
        <a:lstStyle/>
        <a:p>
          <a:pPr rtl="1"/>
          <a:endParaRPr lang="fa-IR"/>
        </a:p>
      </dgm:t>
    </dgm:pt>
    <dgm:pt modelId="{A09EBAB2-EC75-4CA7-8257-29E17321B1AA}" type="sibTrans" cxnId="{78D394A1-9C8C-4C59-8864-69D2886463FE}">
      <dgm:prSet/>
      <dgm:spPr/>
      <dgm:t>
        <a:bodyPr/>
        <a:lstStyle/>
        <a:p>
          <a:pPr rtl="1"/>
          <a:endParaRPr lang="fa-IR"/>
        </a:p>
      </dgm:t>
    </dgm:pt>
    <dgm:pt modelId="{183D71EB-1DDD-47F3-9739-FF5ED84092E1}">
      <dgm:prSet custT="1"/>
      <dgm:spPr/>
      <dgm:t>
        <a:bodyPr/>
        <a:lstStyle/>
        <a:p>
          <a:pPr rtl="1"/>
          <a:endParaRPr lang="fa-IR" sz="2400" b="1" dirty="0">
            <a:latin typeface="Times New Roman" pitchFamily="18" charset="0"/>
            <a:cs typeface="Times New Roman" pitchFamily="18" charset="0"/>
          </a:endParaRPr>
        </a:p>
      </dgm:t>
    </dgm:pt>
    <dgm:pt modelId="{B4208147-BB95-4C00-B1C7-56C1267FBD4D}" type="parTrans" cxnId="{816230D1-19A8-4E6E-B51A-B61D97670E23}">
      <dgm:prSet/>
      <dgm:spPr/>
      <dgm:t>
        <a:bodyPr/>
        <a:lstStyle/>
        <a:p>
          <a:pPr rtl="1"/>
          <a:endParaRPr lang="fa-IR"/>
        </a:p>
      </dgm:t>
    </dgm:pt>
    <dgm:pt modelId="{8219A723-82CD-424F-BD6A-1A41633BC4D2}" type="sibTrans" cxnId="{816230D1-19A8-4E6E-B51A-B61D97670E23}">
      <dgm:prSet/>
      <dgm:spPr/>
      <dgm:t>
        <a:bodyPr/>
        <a:lstStyle/>
        <a:p>
          <a:pPr rtl="1"/>
          <a:endParaRPr lang="fa-IR"/>
        </a:p>
      </dgm:t>
    </dgm:pt>
    <dgm:pt modelId="{31FAF319-02E0-4043-926E-D0E4A65D4642}">
      <dgm:prSet custT="1"/>
      <dgm:spPr/>
      <dgm:t>
        <a:bodyPr/>
        <a:lstStyle/>
        <a:p>
          <a:pPr rtl="0"/>
          <a:r>
            <a:rPr lang="en-US" sz="2400" b="1" smtClean="0">
              <a:latin typeface="Times New Roman" pitchFamily="18" charset="0"/>
              <a:cs typeface="Times New Roman" pitchFamily="18" charset="0"/>
            </a:rPr>
            <a:t>Implementing labeling regulations.</a:t>
          </a:r>
          <a:endParaRPr lang="fa-IR" sz="2400" b="1">
            <a:latin typeface="Times New Roman" pitchFamily="18" charset="0"/>
            <a:cs typeface="Times New Roman" pitchFamily="18" charset="0"/>
          </a:endParaRPr>
        </a:p>
      </dgm:t>
    </dgm:pt>
    <dgm:pt modelId="{5DC481E8-B005-47DA-A299-97B0C4AFFFAA}" type="parTrans" cxnId="{3C31F422-2257-4309-BE42-E1ADF895CFA5}">
      <dgm:prSet/>
      <dgm:spPr/>
      <dgm:t>
        <a:bodyPr/>
        <a:lstStyle/>
        <a:p>
          <a:pPr rtl="1"/>
          <a:endParaRPr lang="fa-IR"/>
        </a:p>
      </dgm:t>
    </dgm:pt>
    <dgm:pt modelId="{F10CECE4-8013-4A37-842E-F461874EB006}" type="sibTrans" cxnId="{3C31F422-2257-4309-BE42-E1ADF895CFA5}">
      <dgm:prSet/>
      <dgm:spPr/>
      <dgm:t>
        <a:bodyPr/>
        <a:lstStyle/>
        <a:p>
          <a:pPr rtl="1"/>
          <a:endParaRPr lang="fa-IR"/>
        </a:p>
      </dgm:t>
    </dgm:pt>
    <dgm:pt modelId="{9DD711F3-2AFD-49F3-8FD9-6A7F3E1A4FB2}" type="pres">
      <dgm:prSet presAssocID="{2F7EA8F0-28A3-4458-AE2C-236D84E6131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A1E69733-66C1-4EF4-BD55-16A8AAF9A957}" type="pres">
      <dgm:prSet presAssocID="{F389E270-7DBF-42B5-BE6A-DFB216F15F28}" presName="composite" presStyleCnt="0"/>
      <dgm:spPr/>
    </dgm:pt>
    <dgm:pt modelId="{777F51F3-C1EF-4153-9257-295E25D9F2B9}" type="pres">
      <dgm:prSet presAssocID="{F389E270-7DBF-42B5-BE6A-DFB216F15F28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3FDA015-65B5-4169-8A76-4FD9666D013D}" type="pres">
      <dgm:prSet presAssocID="{F389E270-7DBF-42B5-BE6A-DFB216F15F28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C6242A3-D21D-4CAA-862F-FA733BDF714C}" type="pres">
      <dgm:prSet presAssocID="{65EE9591-400B-4786-9005-88B849D5F7A1}" presName="sp" presStyleCnt="0"/>
      <dgm:spPr/>
    </dgm:pt>
    <dgm:pt modelId="{D7440F97-4500-4E8B-8860-3F267FA6CB5A}" type="pres">
      <dgm:prSet presAssocID="{7B25BC43-EF6E-41DF-95DC-D64B4ADC3A0E}" presName="composite" presStyleCnt="0"/>
      <dgm:spPr/>
    </dgm:pt>
    <dgm:pt modelId="{5DD9FCA5-FCCE-4A0E-89A7-3A4D0E8D8137}" type="pres">
      <dgm:prSet presAssocID="{7B25BC43-EF6E-41DF-95DC-D64B4ADC3A0E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AA915A7-95AD-4817-B5F1-77285D036C4A}" type="pres">
      <dgm:prSet presAssocID="{7B25BC43-EF6E-41DF-95DC-D64B4ADC3A0E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CE5968A-3432-4306-BACF-E0427594A693}" type="pres">
      <dgm:prSet presAssocID="{A6A18B4C-A6D8-426E-8AC9-3AD0610D1F28}" presName="sp" presStyleCnt="0"/>
      <dgm:spPr/>
    </dgm:pt>
    <dgm:pt modelId="{FB43BA98-6011-447D-9B8F-1013541B09D9}" type="pres">
      <dgm:prSet presAssocID="{FF11DC8D-904F-4406-A49A-742C92F9F3D0}" presName="composite" presStyleCnt="0"/>
      <dgm:spPr/>
    </dgm:pt>
    <dgm:pt modelId="{C27C10EA-B56B-46BE-9D27-79B032872B38}" type="pres">
      <dgm:prSet presAssocID="{FF11DC8D-904F-4406-A49A-742C92F9F3D0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935DD87-AD4E-4B45-AF22-F83826AE2CBD}" type="pres">
      <dgm:prSet presAssocID="{FF11DC8D-904F-4406-A49A-742C92F9F3D0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0C98664-22D6-46FD-8476-4AE3A263F218}" type="pres">
      <dgm:prSet presAssocID="{BA5E5F59-6ECA-4760-88AC-B50727DA9D78}" presName="sp" presStyleCnt="0"/>
      <dgm:spPr/>
    </dgm:pt>
    <dgm:pt modelId="{9242D323-962E-4458-AB97-0FB392431F25}" type="pres">
      <dgm:prSet presAssocID="{36F45D31-6A71-487F-9F8D-7146EE52D187}" presName="composite" presStyleCnt="0"/>
      <dgm:spPr/>
    </dgm:pt>
    <dgm:pt modelId="{E8FA6EEA-6FA5-4A94-9B67-019609BC34EC}" type="pres">
      <dgm:prSet presAssocID="{36F45D31-6A71-487F-9F8D-7146EE52D187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0AFC984-52A8-41BC-8462-2D04611EA401}" type="pres">
      <dgm:prSet presAssocID="{36F45D31-6A71-487F-9F8D-7146EE52D187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75ACCD8-5556-4689-93B3-61E62D2AECAF}" type="pres">
      <dgm:prSet presAssocID="{96A35CE8-4A4A-40E3-85E3-E19F3AB0BEBF}" presName="sp" presStyleCnt="0"/>
      <dgm:spPr/>
    </dgm:pt>
    <dgm:pt modelId="{F19057A9-9DC3-443F-80F9-70E23E0EBE71}" type="pres">
      <dgm:prSet presAssocID="{183D71EB-1DDD-47F3-9739-FF5ED84092E1}" presName="composite" presStyleCnt="0"/>
      <dgm:spPr/>
    </dgm:pt>
    <dgm:pt modelId="{A86C6EF9-134F-4D94-97EE-3CA163E69F2A}" type="pres">
      <dgm:prSet presAssocID="{183D71EB-1DDD-47F3-9739-FF5ED84092E1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373FA6A-A70A-406C-9298-6391A0866131}" type="pres">
      <dgm:prSet presAssocID="{183D71EB-1DDD-47F3-9739-FF5ED84092E1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A078FA8B-C882-4B9F-9EE4-F4A025591AB9}" type="presOf" srcId="{2F7EA8F0-28A3-4458-AE2C-236D84E61312}" destId="{9DD711F3-2AFD-49F3-8FD9-6A7F3E1A4FB2}" srcOrd="0" destOrd="0" presId="urn:microsoft.com/office/officeart/2005/8/layout/chevron2"/>
    <dgm:cxn modelId="{94381B46-EAF5-42AC-9617-697E2F50D9EC}" type="presOf" srcId="{183D71EB-1DDD-47F3-9739-FF5ED84092E1}" destId="{A86C6EF9-134F-4D94-97EE-3CA163E69F2A}" srcOrd="0" destOrd="0" presId="urn:microsoft.com/office/officeart/2005/8/layout/chevron2"/>
    <dgm:cxn modelId="{3B01B8C2-51A1-4814-AFE2-A582A8197842}" type="presOf" srcId="{F389E270-7DBF-42B5-BE6A-DFB216F15F28}" destId="{777F51F3-C1EF-4153-9257-295E25D9F2B9}" srcOrd="0" destOrd="0" presId="urn:microsoft.com/office/officeart/2005/8/layout/chevron2"/>
    <dgm:cxn modelId="{5AD8DFB1-CA76-4316-813A-4EB630C7D084}" srcId="{2F7EA8F0-28A3-4458-AE2C-236D84E61312}" destId="{F389E270-7DBF-42B5-BE6A-DFB216F15F28}" srcOrd="0" destOrd="0" parTransId="{CEA1FAE9-4C04-46A0-8591-A7DEAF67B06A}" sibTransId="{65EE9591-400B-4786-9005-88B849D5F7A1}"/>
    <dgm:cxn modelId="{78D394A1-9C8C-4C59-8864-69D2886463FE}" srcId="{36F45D31-6A71-487F-9F8D-7146EE52D187}" destId="{8941780D-E6D9-4AB3-8363-24BD3CD453D8}" srcOrd="0" destOrd="0" parTransId="{9306BE20-3B11-44AB-B208-30D2727FAEA4}" sibTransId="{A09EBAB2-EC75-4CA7-8257-29E17321B1AA}"/>
    <dgm:cxn modelId="{8B38004E-FF62-436B-BDD6-6FEB6D94F31B}" srcId="{7B25BC43-EF6E-41DF-95DC-D64B4ADC3A0E}" destId="{5370E478-B19B-4063-8C98-4088928B8B48}" srcOrd="0" destOrd="0" parTransId="{ADF3AD46-61EB-4DD7-981A-D30FA85DBED5}" sibTransId="{6312C309-634B-4CE9-BD1A-4C861CAF6F32}"/>
    <dgm:cxn modelId="{AD5EEA16-65E4-4613-B618-2831DC724CE9}" srcId="{F389E270-7DBF-42B5-BE6A-DFB216F15F28}" destId="{CD497D76-0A4E-49C9-B851-5247EC768668}" srcOrd="0" destOrd="0" parTransId="{A4EC8D9F-4629-4A38-B2CF-35D6D8B0551B}" sibTransId="{6F0C55AF-D3A4-4BCA-81A3-8AE137F174CD}"/>
    <dgm:cxn modelId="{8687BF17-C0D1-47DD-9AC0-C770CB9A1D2E}" srcId="{FF11DC8D-904F-4406-A49A-742C92F9F3D0}" destId="{B869A7CE-9876-48B0-8207-C15CA6DA1F06}" srcOrd="0" destOrd="0" parTransId="{E7D18B01-803F-43DF-B99E-2C18CFD4EDD0}" sibTransId="{9EA1E337-00BE-462B-B572-BE5D398E53F9}"/>
    <dgm:cxn modelId="{CF574C63-263F-4495-8461-ECD3C1C4D80C}" type="presOf" srcId="{CD497D76-0A4E-49C9-B851-5247EC768668}" destId="{F3FDA015-65B5-4169-8A76-4FD9666D013D}" srcOrd="0" destOrd="0" presId="urn:microsoft.com/office/officeart/2005/8/layout/chevron2"/>
    <dgm:cxn modelId="{8B463285-AFB2-4BC9-99C9-F096A38E1721}" type="presOf" srcId="{FF11DC8D-904F-4406-A49A-742C92F9F3D0}" destId="{C27C10EA-B56B-46BE-9D27-79B032872B38}" srcOrd="0" destOrd="0" presId="urn:microsoft.com/office/officeart/2005/8/layout/chevron2"/>
    <dgm:cxn modelId="{A2200E62-5C8A-4FB5-A390-208EAEF9E4EB}" type="presOf" srcId="{31FAF319-02E0-4043-926E-D0E4A65D4642}" destId="{7373FA6A-A70A-406C-9298-6391A0866131}" srcOrd="0" destOrd="0" presId="urn:microsoft.com/office/officeart/2005/8/layout/chevron2"/>
    <dgm:cxn modelId="{ED14798F-801E-45E7-9CF8-E72BA40E5FBD}" srcId="{2F7EA8F0-28A3-4458-AE2C-236D84E61312}" destId="{FF11DC8D-904F-4406-A49A-742C92F9F3D0}" srcOrd="2" destOrd="0" parTransId="{FE90D9AB-0E22-44E3-97DF-4F022C24FF55}" sibTransId="{BA5E5F59-6ECA-4760-88AC-B50727DA9D78}"/>
    <dgm:cxn modelId="{2CD31DBD-9761-4F36-9EF2-3C5BD0BAB528}" type="presOf" srcId="{8941780D-E6D9-4AB3-8363-24BD3CD453D8}" destId="{E0AFC984-52A8-41BC-8462-2D04611EA401}" srcOrd="0" destOrd="0" presId="urn:microsoft.com/office/officeart/2005/8/layout/chevron2"/>
    <dgm:cxn modelId="{A8C55715-63D9-4A74-8789-6C3C83E06E88}" type="presOf" srcId="{5370E478-B19B-4063-8C98-4088928B8B48}" destId="{3AA915A7-95AD-4817-B5F1-77285D036C4A}" srcOrd="0" destOrd="0" presId="urn:microsoft.com/office/officeart/2005/8/layout/chevron2"/>
    <dgm:cxn modelId="{D656B2CE-D8F4-4FC0-8284-0800792F06C4}" srcId="{2F7EA8F0-28A3-4458-AE2C-236D84E61312}" destId="{36F45D31-6A71-487F-9F8D-7146EE52D187}" srcOrd="3" destOrd="0" parTransId="{AF0AFE8B-C042-4691-A0A2-84E9E65FD530}" sibTransId="{96A35CE8-4A4A-40E3-85E3-E19F3AB0BEBF}"/>
    <dgm:cxn modelId="{816230D1-19A8-4E6E-B51A-B61D97670E23}" srcId="{2F7EA8F0-28A3-4458-AE2C-236D84E61312}" destId="{183D71EB-1DDD-47F3-9739-FF5ED84092E1}" srcOrd="4" destOrd="0" parTransId="{B4208147-BB95-4C00-B1C7-56C1267FBD4D}" sibTransId="{8219A723-82CD-424F-BD6A-1A41633BC4D2}"/>
    <dgm:cxn modelId="{47A2DFE5-C0FA-4FD3-A4FF-F2DE551DA6EC}" type="presOf" srcId="{36F45D31-6A71-487F-9F8D-7146EE52D187}" destId="{E8FA6EEA-6FA5-4A94-9B67-019609BC34EC}" srcOrd="0" destOrd="0" presId="urn:microsoft.com/office/officeart/2005/8/layout/chevron2"/>
    <dgm:cxn modelId="{C75A5D22-7C78-4E19-9A0B-E8DAAEA87F0B}" type="presOf" srcId="{B869A7CE-9876-48B0-8207-C15CA6DA1F06}" destId="{0935DD87-AD4E-4B45-AF22-F83826AE2CBD}" srcOrd="0" destOrd="0" presId="urn:microsoft.com/office/officeart/2005/8/layout/chevron2"/>
    <dgm:cxn modelId="{3B559045-304F-444C-B6D2-79D98231DECE}" srcId="{2F7EA8F0-28A3-4458-AE2C-236D84E61312}" destId="{7B25BC43-EF6E-41DF-95DC-D64B4ADC3A0E}" srcOrd="1" destOrd="0" parTransId="{D0ACDB39-43F5-49FA-8C49-4E5F7038079A}" sibTransId="{A6A18B4C-A6D8-426E-8AC9-3AD0610D1F28}"/>
    <dgm:cxn modelId="{3C31F422-2257-4309-BE42-E1ADF895CFA5}" srcId="{183D71EB-1DDD-47F3-9739-FF5ED84092E1}" destId="{31FAF319-02E0-4043-926E-D0E4A65D4642}" srcOrd="0" destOrd="0" parTransId="{5DC481E8-B005-47DA-A299-97B0C4AFFFAA}" sibTransId="{F10CECE4-8013-4A37-842E-F461874EB006}"/>
    <dgm:cxn modelId="{1B2F2A15-90F2-47F9-803E-60C68CF0B6F3}" type="presOf" srcId="{7B25BC43-EF6E-41DF-95DC-D64B4ADC3A0E}" destId="{5DD9FCA5-FCCE-4A0E-89A7-3A4D0E8D8137}" srcOrd="0" destOrd="0" presId="urn:microsoft.com/office/officeart/2005/8/layout/chevron2"/>
    <dgm:cxn modelId="{8C1E5C4B-18D9-46DE-85FD-04366A38E52A}" type="presParOf" srcId="{9DD711F3-2AFD-49F3-8FD9-6A7F3E1A4FB2}" destId="{A1E69733-66C1-4EF4-BD55-16A8AAF9A957}" srcOrd="0" destOrd="0" presId="urn:microsoft.com/office/officeart/2005/8/layout/chevron2"/>
    <dgm:cxn modelId="{595F2300-2449-4DB1-A6BF-047404724937}" type="presParOf" srcId="{A1E69733-66C1-4EF4-BD55-16A8AAF9A957}" destId="{777F51F3-C1EF-4153-9257-295E25D9F2B9}" srcOrd="0" destOrd="0" presId="urn:microsoft.com/office/officeart/2005/8/layout/chevron2"/>
    <dgm:cxn modelId="{8338E80A-6787-4C74-AE72-1A3A78879FC8}" type="presParOf" srcId="{A1E69733-66C1-4EF4-BD55-16A8AAF9A957}" destId="{F3FDA015-65B5-4169-8A76-4FD9666D013D}" srcOrd="1" destOrd="0" presId="urn:microsoft.com/office/officeart/2005/8/layout/chevron2"/>
    <dgm:cxn modelId="{85F253F0-F8B4-4DF2-B572-FCB79FCDF8B2}" type="presParOf" srcId="{9DD711F3-2AFD-49F3-8FD9-6A7F3E1A4FB2}" destId="{5C6242A3-D21D-4CAA-862F-FA733BDF714C}" srcOrd="1" destOrd="0" presId="urn:microsoft.com/office/officeart/2005/8/layout/chevron2"/>
    <dgm:cxn modelId="{8C08CE2E-890D-4C30-B92C-0292C25945E3}" type="presParOf" srcId="{9DD711F3-2AFD-49F3-8FD9-6A7F3E1A4FB2}" destId="{D7440F97-4500-4E8B-8860-3F267FA6CB5A}" srcOrd="2" destOrd="0" presId="urn:microsoft.com/office/officeart/2005/8/layout/chevron2"/>
    <dgm:cxn modelId="{CB5C705B-EB60-423F-AAD5-20A884A1A78A}" type="presParOf" srcId="{D7440F97-4500-4E8B-8860-3F267FA6CB5A}" destId="{5DD9FCA5-FCCE-4A0E-89A7-3A4D0E8D8137}" srcOrd="0" destOrd="0" presId="urn:microsoft.com/office/officeart/2005/8/layout/chevron2"/>
    <dgm:cxn modelId="{D68D7FC0-1856-4B9C-9E90-50A5A1E90775}" type="presParOf" srcId="{D7440F97-4500-4E8B-8860-3F267FA6CB5A}" destId="{3AA915A7-95AD-4817-B5F1-77285D036C4A}" srcOrd="1" destOrd="0" presId="urn:microsoft.com/office/officeart/2005/8/layout/chevron2"/>
    <dgm:cxn modelId="{2205D505-0687-44DF-86D2-BBFC46BD28CE}" type="presParOf" srcId="{9DD711F3-2AFD-49F3-8FD9-6A7F3E1A4FB2}" destId="{3CE5968A-3432-4306-BACF-E0427594A693}" srcOrd="3" destOrd="0" presId="urn:microsoft.com/office/officeart/2005/8/layout/chevron2"/>
    <dgm:cxn modelId="{F24A69E2-72B2-414D-AE97-515240037FE5}" type="presParOf" srcId="{9DD711F3-2AFD-49F3-8FD9-6A7F3E1A4FB2}" destId="{FB43BA98-6011-447D-9B8F-1013541B09D9}" srcOrd="4" destOrd="0" presId="urn:microsoft.com/office/officeart/2005/8/layout/chevron2"/>
    <dgm:cxn modelId="{A62CD6A7-6D09-45E2-9CB3-1D0D133769AE}" type="presParOf" srcId="{FB43BA98-6011-447D-9B8F-1013541B09D9}" destId="{C27C10EA-B56B-46BE-9D27-79B032872B38}" srcOrd="0" destOrd="0" presId="urn:microsoft.com/office/officeart/2005/8/layout/chevron2"/>
    <dgm:cxn modelId="{A4B54C51-4D3A-4CE3-8E2A-848EC401A8C0}" type="presParOf" srcId="{FB43BA98-6011-447D-9B8F-1013541B09D9}" destId="{0935DD87-AD4E-4B45-AF22-F83826AE2CBD}" srcOrd="1" destOrd="0" presId="urn:microsoft.com/office/officeart/2005/8/layout/chevron2"/>
    <dgm:cxn modelId="{3290C7CE-D283-46D8-A138-55BD3EEFD8DA}" type="presParOf" srcId="{9DD711F3-2AFD-49F3-8FD9-6A7F3E1A4FB2}" destId="{E0C98664-22D6-46FD-8476-4AE3A263F218}" srcOrd="5" destOrd="0" presId="urn:microsoft.com/office/officeart/2005/8/layout/chevron2"/>
    <dgm:cxn modelId="{DD1CD34A-481F-4DB4-B954-69E5E153FADF}" type="presParOf" srcId="{9DD711F3-2AFD-49F3-8FD9-6A7F3E1A4FB2}" destId="{9242D323-962E-4458-AB97-0FB392431F25}" srcOrd="6" destOrd="0" presId="urn:microsoft.com/office/officeart/2005/8/layout/chevron2"/>
    <dgm:cxn modelId="{899C5E24-E737-4599-9851-C3FA231A5951}" type="presParOf" srcId="{9242D323-962E-4458-AB97-0FB392431F25}" destId="{E8FA6EEA-6FA5-4A94-9B67-019609BC34EC}" srcOrd="0" destOrd="0" presId="urn:microsoft.com/office/officeart/2005/8/layout/chevron2"/>
    <dgm:cxn modelId="{961A0419-6038-4120-AEF0-F192BC55791B}" type="presParOf" srcId="{9242D323-962E-4458-AB97-0FB392431F25}" destId="{E0AFC984-52A8-41BC-8462-2D04611EA401}" srcOrd="1" destOrd="0" presId="urn:microsoft.com/office/officeart/2005/8/layout/chevron2"/>
    <dgm:cxn modelId="{F1B31775-9F71-4B4D-A1E8-9C03C0B317AA}" type="presParOf" srcId="{9DD711F3-2AFD-49F3-8FD9-6A7F3E1A4FB2}" destId="{875ACCD8-5556-4689-93B3-61E62D2AECAF}" srcOrd="7" destOrd="0" presId="urn:microsoft.com/office/officeart/2005/8/layout/chevron2"/>
    <dgm:cxn modelId="{D3980BBF-B4D7-4A58-8B2E-BFBD9A09B237}" type="presParOf" srcId="{9DD711F3-2AFD-49F3-8FD9-6A7F3E1A4FB2}" destId="{F19057A9-9DC3-443F-80F9-70E23E0EBE71}" srcOrd="8" destOrd="0" presId="urn:microsoft.com/office/officeart/2005/8/layout/chevron2"/>
    <dgm:cxn modelId="{06F99BFE-C033-455F-AE87-4DC3ED844E90}" type="presParOf" srcId="{F19057A9-9DC3-443F-80F9-70E23E0EBE71}" destId="{A86C6EF9-134F-4D94-97EE-3CA163E69F2A}" srcOrd="0" destOrd="0" presId="urn:microsoft.com/office/officeart/2005/8/layout/chevron2"/>
    <dgm:cxn modelId="{173B451A-A89A-4CE3-B756-FA0FEF0344FC}" type="presParOf" srcId="{F19057A9-9DC3-443F-80F9-70E23E0EBE71}" destId="{7373FA6A-A70A-406C-9298-6391A086613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1B0D47-4C7A-412A-B6C7-D036ECDBC7F5}">
      <dsp:nvSpPr>
        <dsp:cNvPr id="0" name=""/>
        <dsp:cNvSpPr/>
      </dsp:nvSpPr>
      <dsp:spPr>
        <a:xfrm>
          <a:off x="-5220054" y="-799565"/>
          <a:ext cx="6216370" cy="6216370"/>
        </a:xfrm>
        <a:prstGeom prst="blockArc">
          <a:avLst>
            <a:gd name="adj1" fmla="val 18900000"/>
            <a:gd name="adj2" fmla="val 2700000"/>
            <a:gd name="adj3" fmla="val 347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9B0ED5-791C-4BFD-BF2C-0F7AD1F4E3E5}">
      <dsp:nvSpPr>
        <dsp:cNvPr id="0" name=""/>
        <dsp:cNvSpPr/>
      </dsp:nvSpPr>
      <dsp:spPr>
        <a:xfrm>
          <a:off x="640872" y="461724"/>
          <a:ext cx="7525009" cy="923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2987" tIns="76200" rIns="76200" bIns="762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latin typeface="Times New Roman" pitchFamily="18" charset="0"/>
              <a:cs typeface="Times New Roman" pitchFamily="18" charset="0"/>
            </a:rPr>
            <a:t> To foster consumer trust and confidence.</a:t>
          </a:r>
          <a:endParaRPr lang="fa-IR" sz="3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40872" y="461724"/>
        <a:ext cx="7525009" cy="923448"/>
      </dsp:txXfrm>
    </dsp:sp>
    <dsp:sp modelId="{405DFD34-097E-463F-A2DC-08286D653F75}">
      <dsp:nvSpPr>
        <dsp:cNvPr id="0" name=""/>
        <dsp:cNvSpPr/>
      </dsp:nvSpPr>
      <dsp:spPr>
        <a:xfrm>
          <a:off x="63717" y="346293"/>
          <a:ext cx="1154310" cy="11543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5EDC8F-879B-4D71-84F3-A5E59CCD5F3D}">
      <dsp:nvSpPr>
        <dsp:cNvPr id="0" name=""/>
        <dsp:cNvSpPr/>
      </dsp:nvSpPr>
      <dsp:spPr>
        <a:xfrm>
          <a:off x="976546" y="1846896"/>
          <a:ext cx="7189335" cy="923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2987" tIns="76200" rIns="76200" bIns="762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latin typeface="Times New Roman" pitchFamily="18" charset="0"/>
              <a:cs typeface="Times New Roman" pitchFamily="18" charset="0"/>
            </a:rPr>
            <a:t> To boost market development. </a:t>
          </a:r>
          <a:endParaRPr lang="fa-IR" sz="3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976546" y="1846896"/>
        <a:ext cx="7189335" cy="923448"/>
      </dsp:txXfrm>
    </dsp:sp>
    <dsp:sp modelId="{49B69624-81CD-460A-A58F-287C85033645}">
      <dsp:nvSpPr>
        <dsp:cNvPr id="0" name=""/>
        <dsp:cNvSpPr/>
      </dsp:nvSpPr>
      <dsp:spPr>
        <a:xfrm>
          <a:off x="399391" y="1731465"/>
          <a:ext cx="1154310" cy="11543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7ED68C-1109-456C-9C52-B7F69DFC6FA7}">
      <dsp:nvSpPr>
        <dsp:cNvPr id="0" name=""/>
        <dsp:cNvSpPr/>
      </dsp:nvSpPr>
      <dsp:spPr>
        <a:xfrm>
          <a:off x="640872" y="3232068"/>
          <a:ext cx="7525009" cy="923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2987" tIns="76200" rIns="76200" bIns="762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latin typeface="Times New Roman" pitchFamily="18" charset="0"/>
              <a:cs typeface="Times New Roman" pitchFamily="18" charset="0"/>
            </a:rPr>
            <a:t>To Facilitate marketing and trade.</a:t>
          </a:r>
          <a:endParaRPr lang="fa-IR" sz="3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40872" y="3232068"/>
        <a:ext cx="7525009" cy="923448"/>
      </dsp:txXfrm>
    </dsp:sp>
    <dsp:sp modelId="{1F578DCB-4E71-44B6-AA92-FE305E5DB38B}">
      <dsp:nvSpPr>
        <dsp:cNvPr id="0" name=""/>
        <dsp:cNvSpPr/>
      </dsp:nvSpPr>
      <dsp:spPr>
        <a:xfrm>
          <a:off x="63717" y="3116637"/>
          <a:ext cx="1154310" cy="11543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7F51F3-C1EF-4153-9257-295E25D9F2B9}">
      <dsp:nvSpPr>
        <dsp:cNvPr id="0" name=""/>
        <dsp:cNvSpPr/>
      </dsp:nvSpPr>
      <dsp:spPr>
        <a:xfrm rot="5400000">
          <a:off x="-148854" y="152325"/>
          <a:ext cx="992364" cy="6946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2400" b="1" kern="1200">
            <a:latin typeface="Times New Roman" pitchFamily="18" charset="0"/>
            <a:cs typeface="Times New Roman" pitchFamily="18" charset="0"/>
          </a:endParaRPr>
        </a:p>
      </dsp:txBody>
      <dsp:txXfrm rot="-5400000">
        <a:off x="1" y="350799"/>
        <a:ext cx="694655" cy="297709"/>
      </dsp:txXfrm>
    </dsp:sp>
    <dsp:sp modelId="{F3FDA015-65B5-4169-8A76-4FD9666D013D}">
      <dsp:nvSpPr>
        <dsp:cNvPr id="0" name=""/>
        <dsp:cNvSpPr/>
      </dsp:nvSpPr>
      <dsp:spPr>
        <a:xfrm rot="5400000">
          <a:off x="4253909" y="-3555782"/>
          <a:ext cx="645037" cy="77635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Supporting sustainable growth of </a:t>
          </a: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nano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 market. </a:t>
          </a:r>
          <a:endParaRPr lang="fa-IR" sz="24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694656" y="34959"/>
        <a:ext cx="7732056" cy="582061"/>
      </dsp:txXfrm>
    </dsp:sp>
    <dsp:sp modelId="{5DD9FCA5-FCCE-4A0E-89A7-3A4D0E8D8137}">
      <dsp:nvSpPr>
        <dsp:cNvPr id="0" name=""/>
        <dsp:cNvSpPr/>
      </dsp:nvSpPr>
      <dsp:spPr>
        <a:xfrm rot="5400000">
          <a:off x="-148854" y="1026449"/>
          <a:ext cx="992364" cy="6946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2400" b="1" kern="1200">
            <a:latin typeface="Times New Roman" pitchFamily="18" charset="0"/>
            <a:cs typeface="Times New Roman" pitchFamily="18" charset="0"/>
          </a:endParaRPr>
        </a:p>
      </dsp:txBody>
      <dsp:txXfrm rot="-5400000">
        <a:off x="1" y="1224923"/>
        <a:ext cx="694655" cy="297709"/>
      </dsp:txXfrm>
    </dsp:sp>
    <dsp:sp modelId="{3AA915A7-95AD-4817-B5F1-77285D036C4A}">
      <dsp:nvSpPr>
        <dsp:cNvPr id="0" name=""/>
        <dsp:cNvSpPr/>
      </dsp:nvSpPr>
      <dsp:spPr>
        <a:xfrm rot="5400000">
          <a:off x="4253909" y="-2681659"/>
          <a:ext cx="645037" cy="77635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Improvement of the quality of the products</a:t>
          </a:r>
          <a:endParaRPr lang="fa-IR" sz="24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694656" y="909082"/>
        <a:ext cx="7732056" cy="582061"/>
      </dsp:txXfrm>
    </dsp:sp>
    <dsp:sp modelId="{C27C10EA-B56B-46BE-9D27-79B032872B38}">
      <dsp:nvSpPr>
        <dsp:cNvPr id="0" name=""/>
        <dsp:cNvSpPr/>
      </dsp:nvSpPr>
      <dsp:spPr>
        <a:xfrm rot="5400000">
          <a:off x="-148854" y="1900572"/>
          <a:ext cx="992364" cy="6946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2400" b="1" kern="1200">
            <a:latin typeface="Times New Roman" pitchFamily="18" charset="0"/>
            <a:cs typeface="Times New Roman" pitchFamily="18" charset="0"/>
          </a:endParaRPr>
        </a:p>
      </dsp:txBody>
      <dsp:txXfrm rot="-5400000">
        <a:off x="1" y="2099046"/>
        <a:ext cx="694655" cy="297709"/>
      </dsp:txXfrm>
    </dsp:sp>
    <dsp:sp modelId="{0935DD87-AD4E-4B45-AF22-F83826AE2CBD}">
      <dsp:nvSpPr>
        <dsp:cNvPr id="0" name=""/>
        <dsp:cNvSpPr/>
      </dsp:nvSpPr>
      <dsp:spPr>
        <a:xfrm rot="5400000">
          <a:off x="4253909" y="-1807536"/>
          <a:ext cx="645037" cy="77635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Preventing frauds and misleading consumers.</a:t>
          </a:r>
          <a:endParaRPr lang="fa-IR" sz="24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694656" y="1783205"/>
        <a:ext cx="7732056" cy="582061"/>
      </dsp:txXfrm>
    </dsp:sp>
    <dsp:sp modelId="{E8FA6EEA-6FA5-4A94-9B67-019609BC34EC}">
      <dsp:nvSpPr>
        <dsp:cNvPr id="0" name=""/>
        <dsp:cNvSpPr/>
      </dsp:nvSpPr>
      <dsp:spPr>
        <a:xfrm rot="5400000">
          <a:off x="-148854" y="2774695"/>
          <a:ext cx="992364" cy="6946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2400" b="1" kern="1200">
            <a:latin typeface="Times New Roman" pitchFamily="18" charset="0"/>
            <a:cs typeface="Times New Roman" pitchFamily="18" charset="0"/>
          </a:endParaRPr>
        </a:p>
      </dsp:txBody>
      <dsp:txXfrm rot="-5400000">
        <a:off x="1" y="2973169"/>
        <a:ext cx="694655" cy="297709"/>
      </dsp:txXfrm>
    </dsp:sp>
    <dsp:sp modelId="{E0AFC984-52A8-41BC-8462-2D04611EA401}">
      <dsp:nvSpPr>
        <dsp:cNvPr id="0" name=""/>
        <dsp:cNvSpPr/>
      </dsp:nvSpPr>
      <dsp:spPr>
        <a:xfrm rot="5400000">
          <a:off x="4253909" y="-933412"/>
          <a:ext cx="645037" cy="77635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Detecting local </a:t>
          </a: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nanoproduct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 manufacturers and importers..</a:t>
          </a:r>
          <a:endParaRPr lang="fa-IR" sz="24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694656" y="2657329"/>
        <a:ext cx="7732056" cy="582061"/>
      </dsp:txXfrm>
    </dsp:sp>
    <dsp:sp modelId="{A86C6EF9-134F-4D94-97EE-3CA163E69F2A}">
      <dsp:nvSpPr>
        <dsp:cNvPr id="0" name=""/>
        <dsp:cNvSpPr/>
      </dsp:nvSpPr>
      <dsp:spPr>
        <a:xfrm rot="5400000">
          <a:off x="-148854" y="3648818"/>
          <a:ext cx="992364" cy="6946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24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3847292"/>
        <a:ext cx="694655" cy="297709"/>
      </dsp:txXfrm>
    </dsp:sp>
    <dsp:sp modelId="{7373FA6A-A70A-406C-9298-6391A0866131}">
      <dsp:nvSpPr>
        <dsp:cNvPr id="0" name=""/>
        <dsp:cNvSpPr/>
      </dsp:nvSpPr>
      <dsp:spPr>
        <a:xfrm rot="5400000">
          <a:off x="4253909" y="-59289"/>
          <a:ext cx="645037" cy="77635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smtClean="0">
              <a:latin typeface="Times New Roman" pitchFamily="18" charset="0"/>
              <a:cs typeface="Times New Roman" pitchFamily="18" charset="0"/>
            </a:rPr>
            <a:t>Implementing labeling regulations.</a:t>
          </a:r>
          <a:endParaRPr lang="fa-IR" sz="2400" b="1" kern="1200">
            <a:latin typeface="Times New Roman" pitchFamily="18" charset="0"/>
            <a:cs typeface="Times New Roman" pitchFamily="18" charset="0"/>
          </a:endParaRPr>
        </a:p>
      </dsp:txBody>
      <dsp:txXfrm rot="-5400000">
        <a:off x="694656" y="3531452"/>
        <a:ext cx="7732056" cy="5820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D94E910-AC10-4BD8-8558-4A12791DF80A}" type="datetimeFigureOut">
              <a:rPr lang="en-US"/>
              <a:pPr>
                <a:defRPr/>
              </a:pPr>
              <a:t>8/26/2015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3E6DE2A-F559-46E8-9C76-51267B2B1A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4516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B307BB2-716D-4B28-8758-258678ED294A}" type="datetimeFigureOut">
              <a:rPr lang="en-US"/>
              <a:pPr>
                <a:defRPr/>
              </a:pPr>
              <a:t>8/26/2015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8FE41B0-B8D3-4BC5-A06F-E5CC2B3000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2622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993300"/>
                </a:solidFill>
                <a:latin typeface="Times New Roman" pitchFamily="18" charset="0"/>
                <a:cs typeface="B Zar" pitchFamily="2" charset="-78"/>
              </a:defRPr>
            </a:lvl1pPr>
            <a:lvl2pPr marL="742950" indent="-285750" eaLnBrk="0" hangingPunct="0">
              <a:defRPr sz="2400" b="1">
                <a:solidFill>
                  <a:srgbClr val="993300"/>
                </a:solidFill>
                <a:latin typeface="Times New Roman" pitchFamily="18" charset="0"/>
                <a:cs typeface="B Zar" pitchFamily="2" charset="-78"/>
              </a:defRPr>
            </a:lvl2pPr>
            <a:lvl3pPr marL="1143000" indent="-228600" eaLnBrk="0" hangingPunct="0">
              <a:defRPr sz="2400" b="1">
                <a:solidFill>
                  <a:srgbClr val="993300"/>
                </a:solidFill>
                <a:latin typeface="Times New Roman" pitchFamily="18" charset="0"/>
                <a:cs typeface="B Zar" pitchFamily="2" charset="-78"/>
              </a:defRPr>
            </a:lvl3pPr>
            <a:lvl4pPr marL="1600200" indent="-228600" eaLnBrk="0" hangingPunct="0">
              <a:defRPr sz="2400" b="1">
                <a:solidFill>
                  <a:srgbClr val="993300"/>
                </a:solidFill>
                <a:latin typeface="Times New Roman" pitchFamily="18" charset="0"/>
                <a:cs typeface="B Zar" pitchFamily="2" charset="-78"/>
              </a:defRPr>
            </a:lvl4pPr>
            <a:lvl5pPr marL="2057400" indent="-228600" eaLnBrk="0" hangingPunct="0">
              <a:defRPr sz="2400" b="1">
                <a:solidFill>
                  <a:srgbClr val="993300"/>
                </a:solidFill>
                <a:latin typeface="Times New Roman" pitchFamily="18" charset="0"/>
                <a:cs typeface="B Zar" pitchFamily="2" charset="-78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400" b="1">
                <a:solidFill>
                  <a:srgbClr val="993300"/>
                </a:solidFill>
                <a:latin typeface="Times New Roman" pitchFamily="18" charset="0"/>
                <a:cs typeface="B Zar" pitchFamily="2" charset="-78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400" b="1">
                <a:solidFill>
                  <a:srgbClr val="993300"/>
                </a:solidFill>
                <a:latin typeface="Times New Roman" pitchFamily="18" charset="0"/>
                <a:cs typeface="B Zar" pitchFamily="2" charset="-78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400" b="1">
                <a:solidFill>
                  <a:srgbClr val="993300"/>
                </a:solidFill>
                <a:latin typeface="Times New Roman" pitchFamily="18" charset="0"/>
                <a:cs typeface="B Zar" pitchFamily="2" charset="-78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400" b="1">
                <a:solidFill>
                  <a:srgbClr val="993300"/>
                </a:solidFill>
                <a:latin typeface="Times New Roman" pitchFamily="18" charset="0"/>
                <a:cs typeface="B Zar" pitchFamily="2" charset="-78"/>
              </a:defRPr>
            </a:lvl9pPr>
          </a:lstStyle>
          <a:p>
            <a:pPr eaLnBrk="1" hangingPunct="1"/>
            <a:fld id="{5A2E490C-CE3D-45E4-9A68-96A84E3BFDE1}" type="slidenum">
              <a:rPr lang="ar-SA" sz="1200" b="0" smtClean="0">
                <a:solidFill>
                  <a:schemeClr val="tx1"/>
                </a:solidFill>
                <a:latin typeface="Arial" charset="0"/>
                <a:cs typeface="Arial" charset="0"/>
              </a:rPr>
              <a:pPr eaLnBrk="1" hangingPunct="1"/>
              <a:t>1</a:t>
            </a:fld>
            <a:endParaRPr lang="en-US" sz="1200" b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2894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5061" y="1628800"/>
            <a:ext cx="7772400" cy="1470025"/>
          </a:xfrm>
          <a:solidFill>
            <a:srgbClr val="009900"/>
          </a:solidFill>
        </p:spPr>
        <p:txBody>
          <a:bodyPr/>
          <a:lstStyle>
            <a:lvl1pPr rtl="0">
              <a:defRPr sz="4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558EE-19BF-4C0A-A107-688863AE3EF0}" type="datetimeFigureOut">
              <a:rPr lang="en-US"/>
              <a:pPr>
                <a:defRPr/>
              </a:pPr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F86FE-53D9-4FCA-8356-5A51849DAA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ext Box 38"/>
          <p:cNvSpPr txBox="1">
            <a:spLocks noChangeArrowheads="1"/>
          </p:cNvSpPr>
          <p:nvPr userDrawn="1"/>
        </p:nvSpPr>
        <p:spPr bwMode="gray">
          <a:xfrm>
            <a:off x="7239000" y="838200"/>
            <a:ext cx="1905000" cy="4968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68275" algn="ctr" rtl="1" fontAlgn="auto">
              <a:lnSpc>
                <a:spcPct val="120000"/>
              </a:lnSpc>
              <a:spcBef>
                <a:spcPct val="25000"/>
              </a:spcBef>
              <a:spcAft>
                <a:spcPts val="0"/>
              </a:spcAft>
              <a:buClr>
                <a:schemeClr val="tx2"/>
              </a:buClr>
              <a:buSzPct val="70000"/>
              <a:defRPr/>
            </a:pPr>
            <a:r>
              <a:rPr lang="en-US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INIC</a:t>
            </a:r>
            <a:endParaRPr lang="fa-IR" sz="24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1_allah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96200" y="69450"/>
            <a:ext cx="855306" cy="838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062" y="5268664"/>
            <a:ext cx="6248399" cy="1132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227"/>
            <a:ext cx="7874464" cy="847258"/>
          </a:xfrm>
          <a:solidFill>
            <a:srgbClr val="0099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none"/>
        </p:style>
        <p:txBody>
          <a:bodyPr/>
          <a:lstStyle>
            <a:lvl1pPr>
              <a:defRPr sz="2800" b="0" u="none" cap="none" spc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Box 38"/>
          <p:cNvSpPr txBox="1">
            <a:spLocks noChangeArrowheads="1"/>
          </p:cNvSpPr>
          <p:nvPr userDrawn="1"/>
        </p:nvSpPr>
        <p:spPr bwMode="gray">
          <a:xfrm>
            <a:off x="8229600" y="707410"/>
            <a:ext cx="1066800" cy="4294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68275" algn="ctr" rtl="1" fontAlgn="auto">
              <a:lnSpc>
                <a:spcPct val="120000"/>
              </a:lnSpc>
              <a:spcBef>
                <a:spcPct val="25000"/>
              </a:spcBef>
              <a:spcAft>
                <a:spcPts val="0"/>
              </a:spcAft>
              <a:buClr>
                <a:schemeClr val="tx2"/>
              </a:buClr>
              <a:buSzPct val="70000"/>
              <a:defRPr/>
            </a:pPr>
            <a:r>
              <a:rPr lang="en-US" sz="20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INIC</a:t>
            </a:r>
            <a:endParaRPr lang="fa-IR" sz="2000" b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 descr="1_allah.png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8465460" y="338775"/>
            <a:ext cx="457200" cy="448056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685800" y="6724284"/>
            <a:ext cx="8424000" cy="0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0" y="6724284"/>
            <a:ext cx="685800" cy="0"/>
          </a:xfrm>
          <a:prstGeom prst="line">
            <a:avLst/>
          </a:prstGeom>
          <a:ln w="666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9673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0096" y="227706"/>
            <a:ext cx="7847704" cy="910853"/>
          </a:xfrm>
          <a:solidFill>
            <a:srgbClr val="0099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none"/>
        </p:style>
        <p:txBody>
          <a:bodyPr/>
          <a:lstStyle>
            <a:lvl1pPr>
              <a:defRPr sz="3200" u="none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0" y="1215785"/>
            <a:ext cx="8839199" cy="5029199"/>
          </a:xfrm>
        </p:spPr>
        <p:txBody>
          <a:bodyPr/>
          <a:lstStyle>
            <a:lvl1pPr marL="342900" indent="-342900" algn="l" rtl="0">
              <a:lnSpc>
                <a:spcPct val="150000"/>
              </a:lnSpc>
              <a:buFont typeface="Courier New" pitchFamily="49" charset="0"/>
              <a:buChar char="o"/>
              <a:defRPr sz="2800">
                <a:solidFill>
                  <a:srgbClr val="002060"/>
                </a:solidFill>
                <a:latin typeface="Palatino Linotype" pitchFamily="18" charset="0"/>
                <a:cs typeface="Times New Roman" pitchFamily="18" charset="0"/>
              </a:defRPr>
            </a:lvl1pPr>
            <a:lvl2pPr marL="742950" indent="-285750" algn="l" rtl="0">
              <a:buFont typeface="Arial" pitchFamily="34" charset="0"/>
              <a:buChar char="•"/>
              <a:defRPr sz="24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defRPr>
            </a:lvl2pPr>
            <a:lvl3pPr algn="l" rtl="0">
              <a:buSzPct val="40000"/>
              <a:buFont typeface="Wingdings" pitchFamily="2" charset="2"/>
              <a:buChar char="v"/>
              <a:defRPr sz="28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defRPr>
            </a:lvl3pPr>
            <a:lvl4pPr algn="l" rtl="0">
              <a:defRPr sz="2400">
                <a:cs typeface="Times New Roman" pitchFamily="18" charset="0"/>
              </a:defRPr>
            </a:lvl4pPr>
            <a:lvl5pPr algn="l" rtl="0">
              <a:defRPr sz="2400"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  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Box 38"/>
          <p:cNvSpPr txBox="1">
            <a:spLocks noChangeArrowheads="1"/>
          </p:cNvSpPr>
          <p:nvPr userDrawn="1"/>
        </p:nvSpPr>
        <p:spPr bwMode="gray">
          <a:xfrm>
            <a:off x="8274420" y="637387"/>
            <a:ext cx="1066800" cy="4294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68275" algn="ctr" rtl="1" fontAlgn="auto">
              <a:lnSpc>
                <a:spcPct val="120000"/>
              </a:lnSpc>
              <a:spcBef>
                <a:spcPct val="25000"/>
              </a:spcBef>
              <a:spcAft>
                <a:spcPts val="0"/>
              </a:spcAft>
              <a:buClr>
                <a:schemeClr val="tx2"/>
              </a:buClr>
              <a:buSzPct val="70000"/>
              <a:defRPr/>
            </a:pPr>
            <a:r>
              <a:rPr lang="en-US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INIC</a:t>
            </a:r>
            <a:endParaRPr lang="fa-IR" sz="20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1_allah.png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8473438" y="275902"/>
            <a:ext cx="457200" cy="448056"/>
          </a:xfrm>
          <a:prstGeom prst="rect">
            <a:avLst/>
          </a:prstGeom>
          <a:ln>
            <a:noFill/>
          </a:ln>
        </p:spPr>
      </p:pic>
      <p:cxnSp>
        <p:nvCxnSpPr>
          <p:cNvPr id="10" name="Straight Connector 9"/>
          <p:cNvCxnSpPr/>
          <p:nvPr userDrawn="1"/>
        </p:nvCxnSpPr>
        <p:spPr>
          <a:xfrm>
            <a:off x="720000" y="6606990"/>
            <a:ext cx="8424000" cy="0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4200" y="6606990"/>
            <a:ext cx="685800" cy="0"/>
          </a:xfrm>
          <a:prstGeom prst="line">
            <a:avLst/>
          </a:prstGeom>
          <a:ln w="666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126" y="216948"/>
            <a:ext cx="7848600" cy="902389"/>
          </a:xfrm>
        </p:spPr>
        <p:txBody>
          <a:bodyPr/>
          <a:lstStyle>
            <a:lvl1pPr>
              <a:defRPr sz="2800" u="none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6949" y="1252537"/>
            <a:ext cx="8700851" cy="4386263"/>
          </a:xfrm>
        </p:spPr>
        <p:txBody>
          <a:bodyPr/>
          <a:lstStyle>
            <a:lvl1pPr marL="342900" indent="-342900" algn="l" rtl="0">
              <a:buFont typeface="Courier New" pitchFamily="49" charset="0"/>
              <a:buChar char="o"/>
              <a:defRPr sz="3200">
                <a:solidFill>
                  <a:srgbClr val="002060"/>
                </a:solidFill>
                <a:latin typeface="Palatino Linotype" pitchFamily="18" charset="0"/>
                <a:cs typeface="Times New Roman" pitchFamily="18" charset="0"/>
              </a:defRPr>
            </a:lvl1pPr>
            <a:lvl2pPr marL="742950" indent="-285750" algn="l" rtl="0">
              <a:buFont typeface="Arial" pitchFamily="34" charset="0"/>
              <a:buChar char="•"/>
              <a:defRPr sz="28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defRPr>
            </a:lvl2pPr>
            <a:lvl3pPr algn="l" rtl="0">
              <a:buSzPct val="40000"/>
              <a:buFont typeface="Wingdings" pitchFamily="2" charset="2"/>
              <a:buChar char="v"/>
              <a:defRPr sz="28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defRPr>
            </a:lvl3pPr>
            <a:lvl4pPr algn="l" rtl="0">
              <a:defRPr sz="2400">
                <a:cs typeface="Times New Roman" pitchFamily="18" charset="0"/>
              </a:defRPr>
            </a:lvl4pPr>
            <a:lvl5pPr algn="l" rtl="0">
              <a:defRPr sz="2400"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  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Box 38"/>
          <p:cNvSpPr txBox="1">
            <a:spLocks noChangeArrowheads="1"/>
          </p:cNvSpPr>
          <p:nvPr userDrawn="1"/>
        </p:nvSpPr>
        <p:spPr bwMode="gray">
          <a:xfrm>
            <a:off x="8273526" y="692071"/>
            <a:ext cx="1066800" cy="4294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68275" algn="ctr" rtl="1" fontAlgn="auto">
              <a:lnSpc>
                <a:spcPct val="120000"/>
              </a:lnSpc>
              <a:spcBef>
                <a:spcPct val="25000"/>
              </a:spcBef>
              <a:spcAft>
                <a:spcPts val="0"/>
              </a:spcAft>
              <a:buClr>
                <a:schemeClr val="tx2"/>
              </a:buClr>
              <a:buSzPct val="70000"/>
              <a:defRPr/>
            </a:pPr>
            <a:r>
              <a:rPr lang="en-US" sz="20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INIC</a:t>
            </a:r>
            <a:endParaRPr lang="fa-IR" sz="2000" b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1_allah.png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8517366" y="301920"/>
            <a:ext cx="457200" cy="44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172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C8F46-9C99-4B51-B46F-F2114AB1C732}" type="datetimeFigureOut">
              <a:rPr lang="fa-IR" smtClean="0"/>
              <a:t>1436/11/12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55A27-FBE9-4951-8B44-B1EA24F0A06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34089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24614-8FDB-428D-874A-057859515F9F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F137E-D621-48D6-8E5D-60E17AB501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Box 38"/>
          <p:cNvSpPr txBox="1">
            <a:spLocks noChangeArrowheads="1"/>
          </p:cNvSpPr>
          <p:nvPr userDrawn="1"/>
        </p:nvSpPr>
        <p:spPr bwMode="gray">
          <a:xfrm>
            <a:off x="7239000" y="838200"/>
            <a:ext cx="1905000" cy="4968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68275" algn="ctr" rtl="1" fontAlgn="auto">
              <a:lnSpc>
                <a:spcPct val="120000"/>
              </a:lnSpc>
              <a:spcBef>
                <a:spcPct val="25000"/>
              </a:spcBef>
              <a:spcAft>
                <a:spcPts val="0"/>
              </a:spcAft>
              <a:buClr>
                <a:schemeClr val="tx2"/>
              </a:buClr>
              <a:buSzPct val="70000"/>
              <a:defRPr/>
            </a:pPr>
            <a:r>
              <a:rPr lang="en-US" sz="2400" b="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INIC</a:t>
            </a:r>
            <a:endParaRPr lang="fa-IR" sz="2400" b="0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1_allah.pn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96200" y="69450"/>
            <a:ext cx="855306" cy="83820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6949" y="1252537"/>
            <a:ext cx="8700851" cy="4386263"/>
          </a:xfrm>
        </p:spPr>
        <p:txBody>
          <a:bodyPr/>
          <a:lstStyle>
            <a:lvl1pPr marL="342900" indent="-342900" algn="l" rtl="0">
              <a:buFont typeface="Courier New" pitchFamily="49" charset="0"/>
              <a:buChar char="o"/>
              <a:defRPr sz="3200">
                <a:solidFill>
                  <a:srgbClr val="002060"/>
                </a:solidFill>
                <a:latin typeface="Palatino Linotype" pitchFamily="18" charset="0"/>
                <a:cs typeface="Times New Roman" pitchFamily="18" charset="0"/>
              </a:defRPr>
            </a:lvl1pPr>
            <a:lvl2pPr marL="742950" indent="-285750" algn="l" rtl="0">
              <a:buFont typeface="Arial" pitchFamily="34" charset="0"/>
              <a:buChar char="•"/>
              <a:defRPr sz="28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defRPr>
            </a:lvl2pPr>
            <a:lvl3pPr algn="l" rtl="0">
              <a:buSzPct val="40000"/>
              <a:buFont typeface="Wingdings" pitchFamily="2" charset="2"/>
              <a:buChar char="v"/>
              <a:defRPr sz="28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defRPr>
            </a:lvl3pPr>
            <a:lvl4pPr algn="l" rtl="0">
              <a:defRPr sz="2400">
                <a:cs typeface="Times New Roman" pitchFamily="18" charset="0"/>
              </a:defRPr>
            </a:lvl4pPr>
            <a:lvl5pPr algn="l" rtl="0">
              <a:defRPr sz="2400"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  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447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24614-8FDB-428D-874A-057859515F9F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F137E-D621-48D6-8E5D-60E17AB501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Box 38"/>
          <p:cNvSpPr txBox="1">
            <a:spLocks noChangeArrowheads="1"/>
          </p:cNvSpPr>
          <p:nvPr userDrawn="1"/>
        </p:nvSpPr>
        <p:spPr bwMode="gray">
          <a:xfrm>
            <a:off x="7239000" y="838200"/>
            <a:ext cx="1905000" cy="4968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68275" algn="ctr" rtl="1" fontAlgn="auto">
              <a:lnSpc>
                <a:spcPct val="120000"/>
              </a:lnSpc>
              <a:spcBef>
                <a:spcPct val="25000"/>
              </a:spcBef>
              <a:spcAft>
                <a:spcPts val="0"/>
              </a:spcAft>
              <a:buClr>
                <a:schemeClr val="tx2"/>
              </a:buClr>
              <a:buSzPct val="70000"/>
              <a:defRPr/>
            </a:pPr>
            <a:r>
              <a:rPr lang="en-US" sz="2400" b="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INIC</a:t>
            </a:r>
            <a:endParaRPr lang="fa-IR" sz="2400" b="0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1_allah.pn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96200" y="69450"/>
            <a:ext cx="855306" cy="83820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6949" y="1252537"/>
            <a:ext cx="8700851" cy="4386263"/>
          </a:xfrm>
        </p:spPr>
        <p:txBody>
          <a:bodyPr/>
          <a:lstStyle>
            <a:lvl1pPr marL="342900" indent="-342900" algn="l" rtl="0">
              <a:buFont typeface="Courier New" pitchFamily="49" charset="0"/>
              <a:buChar char="o"/>
              <a:defRPr sz="3200">
                <a:solidFill>
                  <a:srgbClr val="002060"/>
                </a:solidFill>
                <a:latin typeface="Palatino Linotype" pitchFamily="18" charset="0"/>
                <a:cs typeface="Times New Roman" pitchFamily="18" charset="0"/>
              </a:defRPr>
            </a:lvl1pPr>
            <a:lvl2pPr marL="742950" indent="-285750" algn="l" rtl="0">
              <a:buFont typeface="Arial" pitchFamily="34" charset="0"/>
              <a:buChar char="•"/>
              <a:defRPr sz="28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defRPr>
            </a:lvl2pPr>
            <a:lvl3pPr algn="l" rtl="0">
              <a:buSzPct val="40000"/>
              <a:buFont typeface="Wingdings" pitchFamily="2" charset="2"/>
              <a:buChar char="v"/>
              <a:defRPr sz="28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defRPr>
            </a:lvl3pPr>
            <a:lvl4pPr algn="l" rtl="0">
              <a:defRPr sz="2400">
                <a:cs typeface="Times New Roman" pitchFamily="18" charset="0"/>
              </a:defRPr>
            </a:lvl4pPr>
            <a:lvl5pPr algn="l" rtl="0">
              <a:defRPr sz="2400"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  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84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/>
          <p:cNvSpPr>
            <a:spLocks noGrp="1"/>
          </p:cNvSpPr>
          <p:nvPr>
            <p:ph type="title"/>
          </p:nvPr>
        </p:nvSpPr>
        <p:spPr bwMode="auto">
          <a:xfrm>
            <a:off x="868304" y="121020"/>
            <a:ext cx="8229600" cy="1143000"/>
          </a:xfrm>
          <a:prstGeom prst="rect">
            <a:avLst/>
          </a:prstGeom>
          <a:solidFill>
            <a:srgbClr val="00990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9ABDED-BA90-4FD8-9DA9-4EA70C9BA098}" type="datetimeFigureOut">
              <a:rPr lang="en-US"/>
              <a:pPr>
                <a:defRPr/>
              </a:pPr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C9DEF0-9BCF-4D52-A15F-371833F533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89"/>
            <a:ext cx="1295400" cy="1295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71" r:id="rId4"/>
    <p:sldLayoutId id="2147483674" r:id="rId5"/>
    <p:sldLayoutId id="2147483675" r:id="rId6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24614-8FDB-428D-874A-057859515F9F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F137E-D621-48D6-8E5D-60E17AB501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617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18" Type="http://schemas.openxmlformats.org/officeDocument/2006/relationships/image" Target="../media/image26.jpeg"/><Relationship Id="rId26" Type="http://schemas.openxmlformats.org/officeDocument/2006/relationships/image" Target="../media/image34.jpeg"/><Relationship Id="rId3" Type="http://schemas.openxmlformats.org/officeDocument/2006/relationships/image" Target="../media/image11.jpeg"/><Relationship Id="rId21" Type="http://schemas.openxmlformats.org/officeDocument/2006/relationships/image" Target="../media/image29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17" Type="http://schemas.openxmlformats.org/officeDocument/2006/relationships/image" Target="../media/image25.jpeg"/><Relationship Id="rId25" Type="http://schemas.openxmlformats.org/officeDocument/2006/relationships/image" Target="../media/image33.jpeg"/><Relationship Id="rId33" Type="http://schemas.openxmlformats.org/officeDocument/2006/relationships/image" Target="../media/image41.png"/><Relationship Id="rId2" Type="http://schemas.openxmlformats.org/officeDocument/2006/relationships/image" Target="../media/image10.jpeg"/><Relationship Id="rId16" Type="http://schemas.openxmlformats.org/officeDocument/2006/relationships/image" Target="../media/image24.jpeg"/><Relationship Id="rId20" Type="http://schemas.openxmlformats.org/officeDocument/2006/relationships/image" Target="../media/image28.jpeg"/><Relationship Id="rId29" Type="http://schemas.openxmlformats.org/officeDocument/2006/relationships/image" Target="../media/image3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24" Type="http://schemas.openxmlformats.org/officeDocument/2006/relationships/image" Target="../media/image32.jpeg"/><Relationship Id="rId32" Type="http://schemas.openxmlformats.org/officeDocument/2006/relationships/image" Target="../media/image40.png"/><Relationship Id="rId5" Type="http://schemas.openxmlformats.org/officeDocument/2006/relationships/image" Target="../media/image13.jpeg"/><Relationship Id="rId15" Type="http://schemas.openxmlformats.org/officeDocument/2006/relationships/image" Target="../media/image23.jpeg"/><Relationship Id="rId23" Type="http://schemas.openxmlformats.org/officeDocument/2006/relationships/image" Target="../media/image31.jpeg"/><Relationship Id="rId28" Type="http://schemas.openxmlformats.org/officeDocument/2006/relationships/image" Target="../media/image36.jpeg"/><Relationship Id="rId10" Type="http://schemas.openxmlformats.org/officeDocument/2006/relationships/image" Target="../media/image18.jpeg"/><Relationship Id="rId19" Type="http://schemas.openxmlformats.org/officeDocument/2006/relationships/image" Target="../media/image27.jpeg"/><Relationship Id="rId31" Type="http://schemas.openxmlformats.org/officeDocument/2006/relationships/image" Target="../media/image39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Relationship Id="rId22" Type="http://schemas.openxmlformats.org/officeDocument/2006/relationships/image" Target="../media/image30.jpeg"/><Relationship Id="rId27" Type="http://schemas.openxmlformats.org/officeDocument/2006/relationships/image" Target="../media/image35.jpeg"/><Relationship Id="rId30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624" y="1213612"/>
            <a:ext cx="6858000" cy="2895600"/>
          </a:xfrm>
          <a:noFill/>
          <a:ln w="25400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40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Nanostandardization</a:t>
            </a:r>
            <a:r>
              <a:rPr lang="en-US" sz="4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40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Nanosafety</a:t>
            </a:r>
            <a:r>
              <a:rPr lang="en-US" sz="4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Program and</a:t>
            </a:r>
            <a:br>
              <a:rPr lang="en-US" sz="4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Activities in Iran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4221088"/>
            <a:ext cx="6781800" cy="167640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Beitollahi</a:t>
            </a:r>
            <a:endParaRPr lang="en-US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Director of International Collaboration and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Nanostandardization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Committees</a:t>
            </a:r>
          </a:p>
          <a:p>
            <a:pPr eaLnBrk="1" hangingPunct="1"/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Iran Nanotechnology Initiative Council (INIC)</a:t>
            </a:r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296" y="116632"/>
            <a:ext cx="1600200" cy="10636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288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ISI </a:t>
            </a:r>
            <a:r>
              <a:rPr lang="en-US" dirty="0" smtClean="0"/>
              <a:t>Publication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486071"/>
              </p:ext>
            </p:extLst>
          </p:nvPr>
        </p:nvGraphicFramePr>
        <p:xfrm>
          <a:off x="-60049" y="1124744"/>
          <a:ext cx="9204049" cy="5611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0368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No. of ISI Articles </a:t>
            </a:r>
            <a:r>
              <a:rPr lang="en-US" sz="2400" dirty="0" smtClean="0"/>
              <a:t>(2014) (</a:t>
            </a:r>
            <a:r>
              <a:rPr lang="en-US" sz="1600" dirty="0" smtClean="0">
                <a:solidFill>
                  <a:srgbClr val="FFFF00"/>
                </a:solidFill>
              </a:rPr>
              <a:t>Ref. Statnano.com</a:t>
            </a:r>
            <a:r>
              <a:rPr lang="en-US" sz="2400" dirty="0" smtClean="0"/>
              <a:t>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85673"/>
              </p:ext>
            </p:extLst>
          </p:nvPr>
        </p:nvGraphicFramePr>
        <p:xfrm>
          <a:off x="395536" y="1340768"/>
          <a:ext cx="8424936" cy="4906350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1053117"/>
                <a:gridCol w="1053117"/>
                <a:gridCol w="1053117"/>
                <a:gridCol w="1053117"/>
                <a:gridCol w="756084"/>
                <a:gridCol w="1350150"/>
                <a:gridCol w="1053117"/>
                <a:gridCol w="1053117"/>
              </a:tblGrid>
              <a:tr h="2929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Rank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Country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Number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Share (%)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Rank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Country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Number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Share (%)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>
                    <a:solidFill>
                      <a:srgbClr val="FF0000"/>
                    </a:solidFill>
                  </a:tcPr>
                </a:tc>
              </a:tr>
              <a:tr h="2929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China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41147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32.11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Singapore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2299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1.79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/>
                </a:tc>
              </a:tr>
              <a:tr h="2929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USA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22260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17.37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Brazil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2062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1.61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/>
                </a:tc>
              </a:tr>
              <a:tr h="2929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India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9329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7.28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Poland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1928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/>
                </a:tc>
              </a:tr>
              <a:tr h="2929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South Korea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8237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6.43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Saudi Arabia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1763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1.38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/>
                </a:tc>
              </a:tr>
              <a:tr h="2929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Germany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7845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Switzerland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1.33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/>
                </a:tc>
              </a:tr>
              <a:tr h="2929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Japan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7252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5.66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Turkey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1578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/>
                </a:tc>
              </a:tr>
              <a:tr h="2929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Iran 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5493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4.29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Sweden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/>
                </a:tc>
              </a:tr>
              <a:tr h="2929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France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4.07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Malaysia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/>
                </a:tc>
              </a:tr>
              <a:tr h="2929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UK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4349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3.39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Netherlands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1465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/>
                </a:tc>
              </a:tr>
              <a:tr h="2929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Spain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3890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3.04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Belgium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/>
                </a:tc>
              </a:tr>
              <a:tr h="2929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Italy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3733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2.91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Egypt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0.87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/>
                </a:tc>
              </a:tr>
              <a:tr h="2929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Russia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2.74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Mexico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0.81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/>
                </a:tc>
              </a:tr>
              <a:tr h="5123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Taiwan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3397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2.65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Czech Republic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0.71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/>
                </a:tc>
              </a:tr>
              <a:tr h="2929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Australia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3052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2.38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Portugal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0.71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/>
                </a:tc>
              </a:tr>
              <a:tr h="2929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Canada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2.27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Finland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0.67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484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sz="2800" dirty="0"/>
              <a:t>IRAN Nanotechnology Laboratory Network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400" dirty="0" smtClean="0">
                <a:solidFill>
                  <a:srgbClr val="FFFF00"/>
                </a:solidFill>
              </a:rPr>
              <a:t>(</a:t>
            </a:r>
            <a:r>
              <a:rPr lang="en-US" sz="2400" dirty="0">
                <a:solidFill>
                  <a:srgbClr val="FFFF00"/>
                </a:solidFill>
              </a:rPr>
              <a:t>INLN)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81000" y="1523721"/>
            <a:ext cx="5593307" cy="15019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68275" algn="ctr" fontAlgn="auto">
              <a:lnSpc>
                <a:spcPct val="150000"/>
              </a:lnSpc>
              <a:spcBef>
                <a:spcPct val="5000"/>
              </a:spcBef>
              <a:spcAft>
                <a:spcPts val="0"/>
              </a:spcAft>
              <a:buClr>
                <a:schemeClr val="tx2"/>
              </a:buClr>
              <a:buSzPct val="70000"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1097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equipment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</a:p>
          <a:p>
            <a:pPr marL="168275" algn="ctr" fontAlgn="auto">
              <a:lnSpc>
                <a:spcPct val="150000"/>
              </a:lnSpc>
              <a:spcBef>
                <a:spcPct val="5000"/>
              </a:spcBef>
              <a:spcAft>
                <a:spcPts val="0"/>
              </a:spcAft>
              <a:buClr>
                <a:schemeClr val="tx2"/>
              </a:buClr>
              <a:buSzPct val="70000"/>
              <a:defRPr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 </a:t>
            </a:r>
            <a:r>
              <a:rPr lang="en-US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research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centers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throughout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IRAN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192354"/>
            <a:ext cx="2485818" cy="216468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5125742"/>
              </p:ext>
            </p:extLst>
          </p:nvPr>
        </p:nvGraphicFramePr>
        <p:xfrm>
          <a:off x="4256314" y="2971800"/>
          <a:ext cx="48768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0437183"/>
              </p:ext>
            </p:extLst>
          </p:nvPr>
        </p:nvGraphicFramePr>
        <p:xfrm>
          <a:off x="-152400" y="3048000"/>
          <a:ext cx="46482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170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Start-up </a:t>
            </a:r>
            <a:r>
              <a:rPr lang="en-US" dirty="0" smtClean="0"/>
              <a:t>Companies: 109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3254583"/>
              </p:ext>
            </p:extLst>
          </p:nvPr>
        </p:nvGraphicFramePr>
        <p:xfrm>
          <a:off x="366713" y="1252538"/>
          <a:ext cx="8701087" cy="4386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652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Manufacturing </a:t>
            </a:r>
            <a:r>
              <a:rPr lang="en-US" dirty="0" smtClean="0"/>
              <a:t>Companies: 152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7106876"/>
              </p:ext>
            </p:extLst>
          </p:nvPr>
        </p:nvGraphicFramePr>
        <p:xfrm>
          <a:off x="457201" y="1219200"/>
          <a:ext cx="8229600" cy="4800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843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Nano Products: 274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3714467"/>
              </p:ext>
            </p:extLst>
          </p:nvPr>
        </p:nvGraphicFramePr>
        <p:xfrm>
          <a:off x="1295400" y="1295400"/>
          <a:ext cx="7309048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5413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Iran activities in nanotechnology standardization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215785"/>
            <a:ext cx="8735887" cy="1637151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</a:pPr>
            <a:r>
              <a:rPr lang="en-US" sz="1600" b="1" dirty="0" smtClean="0">
                <a:solidFill>
                  <a:schemeClr val="tx1"/>
                </a:solidFill>
                <a:cs typeface="+mj-cs"/>
              </a:rPr>
              <a:t>ISIRI/TC </a:t>
            </a:r>
            <a:r>
              <a:rPr lang="en-US" sz="1600" b="1" dirty="0">
                <a:solidFill>
                  <a:schemeClr val="tx1"/>
                </a:solidFill>
                <a:cs typeface="+mj-cs"/>
              </a:rPr>
              <a:t>229 mirror </a:t>
            </a:r>
            <a:r>
              <a:rPr lang="en-US" sz="1600" b="1" dirty="0" smtClean="0">
                <a:solidFill>
                  <a:schemeClr val="tx1"/>
                </a:solidFill>
                <a:cs typeface="+mj-cs"/>
              </a:rPr>
              <a:t>committee for </a:t>
            </a:r>
            <a:r>
              <a:rPr lang="en-US" sz="1600" b="1" dirty="0" err="1" smtClean="0">
                <a:solidFill>
                  <a:schemeClr val="tx1"/>
                </a:solidFill>
                <a:cs typeface="+mj-cs"/>
              </a:rPr>
              <a:t>nanostandardization</a:t>
            </a:r>
            <a:r>
              <a:rPr lang="en-US" sz="1600" b="1" dirty="0" smtClean="0">
                <a:solidFill>
                  <a:schemeClr val="tx1"/>
                </a:solidFill>
                <a:cs typeface="+mj-cs"/>
              </a:rPr>
              <a:t> </a:t>
            </a:r>
            <a:r>
              <a:rPr lang="en-US" sz="1600" b="1" dirty="0">
                <a:solidFill>
                  <a:schemeClr val="tx1"/>
                </a:solidFill>
                <a:cs typeface="+mj-cs"/>
              </a:rPr>
              <a:t>was established by INIC </a:t>
            </a:r>
            <a:r>
              <a:rPr lang="en-US" sz="1600" b="1" dirty="0" smtClean="0">
                <a:solidFill>
                  <a:schemeClr val="tx1"/>
                </a:solidFill>
                <a:cs typeface="+mj-cs"/>
              </a:rPr>
              <a:t>with </a:t>
            </a:r>
            <a:r>
              <a:rPr lang="en-US" sz="1600" b="1" dirty="0">
                <a:solidFill>
                  <a:schemeClr val="tx1"/>
                </a:solidFill>
                <a:cs typeface="+mj-cs"/>
              </a:rPr>
              <a:t>cooperation of ISIRI (Institute of Standard &amp; Industrial Research of Iran) on December 2006</a:t>
            </a:r>
            <a:r>
              <a:rPr lang="fa-IR" sz="1600" b="1" dirty="0">
                <a:solidFill>
                  <a:schemeClr val="tx1"/>
                </a:solidFill>
                <a:cs typeface="+mj-cs"/>
              </a:rPr>
              <a:t> </a:t>
            </a:r>
            <a:r>
              <a:rPr lang="en-US" sz="1600" b="1" dirty="0">
                <a:solidFill>
                  <a:schemeClr val="tx1"/>
                </a:solidFill>
                <a:cs typeface="+mj-cs"/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  <a:cs typeface="+mj-cs"/>
              </a:rPr>
              <a:t>(3 working groups). </a:t>
            </a:r>
            <a:endParaRPr lang="en-US" sz="1600" b="1" dirty="0">
              <a:solidFill>
                <a:schemeClr val="tx1"/>
              </a:solidFill>
              <a:cs typeface="+mj-cs"/>
            </a:endParaRP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1600" b="1" dirty="0" smtClean="0">
                <a:solidFill>
                  <a:schemeClr val="tx1"/>
                </a:solidFill>
                <a:cs typeface="+mj-cs"/>
              </a:rPr>
              <a:t>50  experts; From Universities, various industries, </a:t>
            </a:r>
            <a:r>
              <a:rPr lang="en-US" sz="1600" b="1" dirty="0">
                <a:solidFill>
                  <a:schemeClr val="tx1"/>
                </a:solidFill>
                <a:cs typeface="+mj-cs"/>
              </a:rPr>
              <a:t>Research </a:t>
            </a:r>
            <a:r>
              <a:rPr lang="en-US" sz="1600" b="1" dirty="0" smtClean="0">
                <a:solidFill>
                  <a:schemeClr val="tx1"/>
                </a:solidFill>
                <a:cs typeface="+mj-cs"/>
              </a:rPr>
              <a:t>Centers, </a:t>
            </a:r>
            <a:r>
              <a:rPr lang="en-US" sz="1600" b="1" dirty="0">
                <a:solidFill>
                  <a:schemeClr val="tx1"/>
                </a:solidFill>
                <a:cs typeface="+mj-cs"/>
              </a:rPr>
              <a:t>ministry of health, ministry of agriculture and </a:t>
            </a:r>
            <a:r>
              <a:rPr lang="en-US" sz="1600" b="1" dirty="0" smtClean="0">
                <a:solidFill>
                  <a:schemeClr val="tx1"/>
                </a:solidFill>
                <a:cs typeface="+mj-cs"/>
              </a:rPr>
              <a:t>ISIRI.</a:t>
            </a:r>
            <a:endParaRPr lang="en-US" sz="1600" b="1" dirty="0">
              <a:solidFill>
                <a:schemeClr val="tx1"/>
              </a:solidFill>
              <a:cs typeface="+mj-cs"/>
            </a:endParaRPr>
          </a:p>
          <a:p>
            <a:pPr marL="609600" indent="-609600" eaLnBrk="1" hangingPunct="1">
              <a:lnSpc>
                <a:spcPct val="120000"/>
              </a:lnSpc>
            </a:pPr>
            <a:endParaRPr lang="en-US" sz="2400" b="1" dirty="0">
              <a:solidFill>
                <a:schemeClr val="tx1"/>
              </a:solidFill>
              <a:cs typeface="+mj-cs"/>
            </a:endParaRPr>
          </a:p>
          <a:p>
            <a:pPr marL="0" indent="0">
              <a:buNone/>
            </a:pPr>
            <a:endParaRPr lang="en-US" sz="2400" b="1" dirty="0">
              <a:solidFill>
                <a:schemeClr val="tx1"/>
              </a:solidFill>
              <a:cs typeface="+mj-cs"/>
            </a:endParaRPr>
          </a:p>
        </p:txBody>
      </p:sp>
      <p:pic>
        <p:nvPicPr>
          <p:cNvPr id="2050" name="Picture 2" descr="C:\Users\beitollahi\Desktop\pi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15349"/>
            <a:ext cx="7485745" cy="370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02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Iran activities in nanotechnology standardization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Currently Published </a:t>
            </a:r>
            <a:r>
              <a:rPr lang="en-US" sz="2400" dirty="0" smtClean="0">
                <a:solidFill>
                  <a:srgbClr val="FF0000"/>
                </a:solidFill>
              </a:rPr>
              <a:t>32</a:t>
            </a:r>
            <a:r>
              <a:rPr lang="en-US" sz="2400" dirty="0" smtClean="0">
                <a:solidFill>
                  <a:schemeClr val="tx1"/>
                </a:solidFill>
              </a:rPr>
              <a:t> national standards in the fields of </a:t>
            </a:r>
            <a:r>
              <a:rPr lang="en-US" sz="2400" dirty="0" err="1" smtClean="0">
                <a:solidFill>
                  <a:schemeClr val="tx1"/>
                </a:solidFill>
              </a:rPr>
              <a:t>nanosafety</a:t>
            </a:r>
            <a:r>
              <a:rPr lang="en-US" sz="2400" dirty="0" smtClean="0">
                <a:solidFill>
                  <a:schemeClr val="tx1"/>
                </a:solidFill>
              </a:rPr>
              <a:t>, environment, measurements and </a:t>
            </a:r>
            <a:r>
              <a:rPr lang="en-US" sz="2400" dirty="0" smtClean="0">
                <a:solidFill>
                  <a:schemeClr val="tx1"/>
                </a:solidFill>
              </a:rPr>
              <a:t>terminology  another </a:t>
            </a:r>
            <a:r>
              <a:rPr lang="en-US" sz="2400" dirty="0" smtClean="0">
                <a:solidFill>
                  <a:srgbClr val="FF0000"/>
                </a:solidFill>
              </a:rPr>
              <a:t>10</a:t>
            </a:r>
            <a:r>
              <a:rPr lang="en-US" sz="2400" dirty="0" smtClean="0">
                <a:solidFill>
                  <a:schemeClr val="tx1"/>
                </a:solidFill>
              </a:rPr>
              <a:t> under way.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68580" indent="0" eaLnBrk="1" hangingPunct="1">
              <a:buNone/>
              <a:defRPr/>
            </a:pPr>
            <a:r>
              <a:rPr lang="en-US" sz="2400" b="1" dirty="0">
                <a:solidFill>
                  <a:schemeClr val="tx1"/>
                </a:solidFill>
              </a:rPr>
              <a:t>Iran was project leader of </a:t>
            </a:r>
            <a:r>
              <a:rPr lang="en-US" sz="2400" b="1" dirty="0" smtClean="0">
                <a:solidFill>
                  <a:srgbClr val="FF0000"/>
                </a:solidFill>
              </a:rPr>
              <a:t>3</a:t>
            </a:r>
            <a:r>
              <a:rPr lang="en-US" sz="2400" b="1" dirty="0" smtClean="0">
                <a:solidFill>
                  <a:schemeClr val="tx1"/>
                </a:solidFill>
              </a:rPr>
              <a:t>  ISO/TC229 standards:</a:t>
            </a:r>
            <a:endParaRPr lang="en-US" sz="2400" b="1" dirty="0">
              <a:solidFill>
                <a:schemeClr val="tx1"/>
              </a:solidFill>
            </a:endParaRPr>
          </a:p>
          <a:p>
            <a:pPr marL="0" lvl="1" indent="0" eaLnBrk="1" hangingPunct="1">
              <a:buNone/>
              <a:defRPr/>
            </a:pPr>
            <a:r>
              <a:rPr lang="en-US" sz="1800" b="1" dirty="0" smtClean="0">
                <a:solidFill>
                  <a:schemeClr val="tx1"/>
                </a:solidFill>
              </a:rPr>
              <a:t>1- </a:t>
            </a:r>
            <a:r>
              <a:rPr lang="en-US" sz="1800" b="1" dirty="0">
                <a:solidFill>
                  <a:schemeClr val="tx1"/>
                </a:solidFill>
              </a:rPr>
              <a:t>ISO/TR 11360</a:t>
            </a:r>
            <a:br>
              <a:rPr lang="en-US" sz="1800" b="1" dirty="0">
                <a:solidFill>
                  <a:schemeClr val="tx1"/>
                </a:solidFill>
              </a:rPr>
            </a:br>
            <a:r>
              <a:rPr lang="en-US" sz="1800" b="1" dirty="0">
                <a:solidFill>
                  <a:schemeClr val="tx1"/>
                </a:solidFill>
              </a:rPr>
              <a:t>Nanotechnologies –Methodology for the Classification and Categorization of </a:t>
            </a:r>
            <a:r>
              <a:rPr lang="en-US" sz="1800" b="1" dirty="0" err="1" smtClean="0">
                <a:solidFill>
                  <a:schemeClr val="tx1"/>
                </a:solidFill>
              </a:rPr>
              <a:t>Nanomaterials</a:t>
            </a:r>
            <a:r>
              <a:rPr lang="en-US" sz="1800" b="1" dirty="0" smtClean="0">
                <a:solidFill>
                  <a:schemeClr val="tx1"/>
                </a:solidFill>
              </a:rPr>
              <a:t> (Published).</a:t>
            </a:r>
            <a:endParaRPr lang="en-US" sz="1800" b="1" dirty="0">
              <a:solidFill>
                <a:schemeClr val="tx1"/>
              </a:solidFill>
            </a:endParaRPr>
          </a:p>
          <a:p>
            <a:pPr marL="0" lvl="1" indent="0">
              <a:buNone/>
              <a:defRPr/>
            </a:pPr>
            <a:r>
              <a:rPr lang="en-US" sz="1800" b="1" dirty="0">
                <a:solidFill>
                  <a:schemeClr val="tx1"/>
                </a:solidFill>
              </a:rPr>
              <a:t> 2- ISO/TS </a:t>
            </a:r>
            <a:r>
              <a:rPr lang="en-US" sz="1800" b="1" dirty="0" smtClean="0">
                <a:solidFill>
                  <a:schemeClr val="tx1"/>
                </a:solidFill>
              </a:rPr>
              <a:t>16665</a:t>
            </a:r>
          </a:p>
          <a:p>
            <a:pPr marL="0" lvl="1" indent="0">
              <a:buNone/>
              <a:defRPr/>
            </a:pPr>
            <a:r>
              <a:rPr lang="en-US" sz="1800" b="1" dirty="0" smtClean="0">
                <a:solidFill>
                  <a:schemeClr val="tx1"/>
                </a:solidFill>
              </a:rPr>
              <a:t>-Nanotechnologies-Determination </a:t>
            </a:r>
            <a:r>
              <a:rPr lang="en-US" sz="1800" b="1" dirty="0">
                <a:solidFill>
                  <a:schemeClr val="tx1"/>
                </a:solidFill>
              </a:rPr>
              <a:t>of </a:t>
            </a:r>
            <a:r>
              <a:rPr lang="en-US" sz="1800" b="1" dirty="0" err="1">
                <a:solidFill>
                  <a:schemeClr val="tx1"/>
                </a:solidFill>
              </a:rPr>
              <a:t>muramic</a:t>
            </a:r>
            <a:r>
              <a:rPr lang="en-US" sz="1800" b="1" dirty="0">
                <a:solidFill>
                  <a:schemeClr val="tx1"/>
                </a:solidFill>
              </a:rPr>
              <a:t> acid as a biomarker for silver nanoparticles </a:t>
            </a:r>
            <a:r>
              <a:rPr lang="en-US" sz="1800" b="1" dirty="0" smtClean="0">
                <a:solidFill>
                  <a:schemeClr val="tx1"/>
                </a:solidFill>
              </a:rPr>
              <a:t>activity (Published). </a:t>
            </a:r>
            <a:endParaRPr lang="en-US" sz="1800" b="1" dirty="0">
              <a:solidFill>
                <a:schemeClr val="tx1"/>
              </a:solidFill>
            </a:endParaRPr>
          </a:p>
          <a:p>
            <a:pPr marL="0" lvl="1" indent="0">
              <a:buNone/>
              <a:defRPr/>
            </a:pPr>
            <a:r>
              <a:rPr lang="en-US" sz="1800" b="1" dirty="0" smtClean="0">
                <a:solidFill>
                  <a:schemeClr val="tx1"/>
                </a:solidFill>
              </a:rPr>
              <a:t>3-ISO/TS 11810</a:t>
            </a:r>
          </a:p>
          <a:p>
            <a:pPr marL="0" lvl="1" indent="0">
              <a:buNone/>
              <a:defRPr/>
            </a:pPr>
            <a:r>
              <a:rPr lang="en-US" sz="1800" b="1" dirty="0" smtClean="0">
                <a:solidFill>
                  <a:schemeClr val="tx1"/>
                </a:solidFill>
              </a:rPr>
              <a:t>-Nanotechnologies</a:t>
            </a:r>
            <a:r>
              <a:rPr lang="en-US" sz="1800" b="1" dirty="0">
                <a:solidFill>
                  <a:schemeClr val="tx1"/>
                </a:solidFill>
              </a:rPr>
              <a:t>: Vocabularies for Science, Technology and  Innovation indicators </a:t>
            </a:r>
            <a:r>
              <a:rPr lang="en-US" sz="1800" b="1" dirty="0" smtClean="0">
                <a:solidFill>
                  <a:schemeClr val="tx1"/>
                </a:solidFill>
              </a:rPr>
              <a:t>(In publish Process</a:t>
            </a:r>
            <a:r>
              <a:rPr lang="en-US" sz="1800" b="1" dirty="0" smtClean="0">
                <a:solidFill>
                  <a:schemeClr val="tx1"/>
                </a:solidFill>
              </a:rPr>
              <a:t>).</a:t>
            </a:r>
          </a:p>
          <a:p>
            <a:pPr marL="0" lvl="1" indent="0">
              <a:buNone/>
              <a:defRPr/>
            </a:pPr>
            <a:r>
              <a:rPr lang="en-US" sz="1800" b="1" dirty="0" smtClean="0">
                <a:solidFill>
                  <a:schemeClr val="tx1"/>
                </a:solidFill>
              </a:rPr>
              <a:t>4- One Iran –Korea Joint NWIP (recently approved) and another 2 NWIP under ballot process</a:t>
            </a:r>
            <a:endParaRPr lang="en-US" sz="1800" b="1" dirty="0" smtClean="0">
              <a:solidFill>
                <a:schemeClr val="tx1"/>
              </a:solidFill>
            </a:endParaRPr>
          </a:p>
          <a:p>
            <a:pPr marL="0" lvl="1" indent="0">
              <a:buNone/>
              <a:defRPr/>
            </a:pPr>
            <a:endParaRPr lang="en-US" sz="1800" b="1" dirty="0">
              <a:solidFill>
                <a:schemeClr val="tx1"/>
              </a:solidFill>
            </a:endParaRPr>
          </a:p>
          <a:p>
            <a:pPr marL="0" lvl="1" indent="0">
              <a:buNone/>
              <a:defRPr/>
            </a:pPr>
            <a:endParaRPr lang="en-US" sz="2000" dirty="0">
              <a:solidFill>
                <a:schemeClr val="tx1"/>
              </a:solidFill>
              <a:latin typeface="Palatino Linotype" pitchFamily="18" charset="0"/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56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0096" y="44624"/>
            <a:ext cx="7847704" cy="910853"/>
          </a:xfrm>
        </p:spPr>
        <p:txBody>
          <a:bodyPr/>
          <a:lstStyle/>
          <a:p>
            <a:r>
              <a:rPr lang="en-US" b="1" dirty="0"/>
              <a:t>Iran activities in nanotechnology standardization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5785"/>
            <a:ext cx="8839200" cy="552558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000" b="1" dirty="0" smtClean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Establishment of a 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committee in Iran Food and Drug Agency (Iran Nano FDA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) since 2008.</a:t>
            </a:r>
            <a:endParaRPr lang="en-US" sz="2000" b="1" i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i="1" dirty="0" smtClean="0">
                <a:solidFill>
                  <a:srgbClr val="FF0000"/>
                </a:solidFill>
              </a:rPr>
              <a:t>( products including Cosmetic, pharmaceuticals, healthcare and medical devices which are in the field of Nanotechnology need to get certificates form this committee for going to market.)</a:t>
            </a:r>
          </a:p>
          <a:p>
            <a:r>
              <a:rPr lang="en-US" sz="2000" b="1" dirty="0" smtClean="0">
                <a:solidFill>
                  <a:srgbClr val="0000CC"/>
                </a:solidFill>
              </a:rPr>
              <a:t>Establishing </a:t>
            </a:r>
            <a:r>
              <a:rPr lang="en-US" sz="2000" b="1" dirty="0">
                <a:solidFill>
                  <a:srgbClr val="0000CC"/>
                </a:solidFill>
              </a:rPr>
              <a:t>standard Committee in Ministry of Agriculture</a:t>
            </a:r>
            <a:r>
              <a:rPr lang="en-US" sz="2000" b="1" dirty="0" smtClean="0">
                <a:solidFill>
                  <a:srgbClr val="0000CC"/>
                </a:solidFill>
              </a:rPr>
              <a:t>.</a:t>
            </a:r>
          </a:p>
          <a:p>
            <a:r>
              <a:rPr lang="en-US" sz="2000" b="1" dirty="0" smtClean="0">
                <a:solidFill>
                  <a:srgbClr val="0000CC"/>
                </a:solidFill>
              </a:rPr>
              <a:t>Designing comprehensive database for nanotechnology standards and safety.</a:t>
            </a:r>
          </a:p>
          <a:p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National research grant program for master and PhD thesis related to nanotechnology standardization and safety issues.</a:t>
            </a:r>
          </a:p>
          <a:p>
            <a:pPr marL="0" indent="0">
              <a:buNone/>
            </a:pPr>
            <a:endParaRPr lang="en-US" sz="2400" b="1" dirty="0">
              <a:solidFill>
                <a:srgbClr val="0000CC"/>
              </a:solidFill>
            </a:endParaRP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8442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Iran activities in nanotechnology standardization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None/>
            </a:pPr>
            <a:r>
              <a:rPr lang="en-US" sz="2400" b="1" dirty="0" smtClean="0">
                <a:latin typeface="Times New Roman" pitchFamily="18" charset="0"/>
              </a:rPr>
              <a:t>Holding several </a:t>
            </a:r>
            <a:r>
              <a:rPr lang="en-US" sz="2400" b="1" dirty="0">
                <a:latin typeface="Times New Roman" pitchFamily="18" charset="0"/>
              </a:rPr>
              <a:t>national workshop and seminars for companies, students and researchers</a:t>
            </a:r>
            <a:r>
              <a:rPr lang="en-US" sz="2400" b="1" dirty="0" smtClean="0">
                <a:latin typeface="Times New Roman" pitchFamily="18" charset="0"/>
              </a:rPr>
              <a:t>: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000" b="1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n-US" sz="2000" b="1" dirty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sz="2000" b="1" dirty="0">
                <a:latin typeface="Times New Roman" pitchFamily="18" charset="0"/>
              </a:rPr>
              <a:t>1- Methods for </a:t>
            </a:r>
            <a:r>
              <a:rPr lang="en-US" sz="2000" b="1" dirty="0" smtClean="0">
                <a:latin typeface="Times New Roman" pitchFamily="18" charset="0"/>
              </a:rPr>
              <a:t>drafting </a:t>
            </a:r>
            <a:r>
              <a:rPr lang="en-US" sz="2000" b="1" dirty="0">
                <a:latin typeface="Times New Roman" pitchFamily="18" charset="0"/>
              </a:rPr>
              <a:t>and developing national, international and company </a:t>
            </a:r>
            <a:r>
              <a:rPr lang="en-US" sz="2000" b="1" dirty="0" smtClean="0">
                <a:latin typeface="Times New Roman" pitchFamily="18" charset="0"/>
              </a:rPr>
              <a:t>standards.</a:t>
            </a:r>
            <a:endParaRPr lang="en-US" sz="2000" b="1" dirty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sz="2000" b="1" dirty="0">
                <a:latin typeface="Times New Roman" pitchFamily="18" charset="0"/>
              </a:rPr>
              <a:t>2- Nanomaterial risk </a:t>
            </a:r>
            <a:r>
              <a:rPr lang="en-US" sz="2000" b="1" dirty="0" smtClean="0">
                <a:latin typeface="Times New Roman" pitchFamily="18" charset="0"/>
              </a:rPr>
              <a:t>assessment.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000" b="1" dirty="0" smtClean="0">
                <a:latin typeface="Times New Roman" pitchFamily="18" charset="0"/>
              </a:rPr>
              <a:t> 3- </a:t>
            </a:r>
            <a:r>
              <a:rPr lang="en-US" sz="2000" b="1" dirty="0">
                <a:latin typeface="Times New Roman" pitchFamily="18" charset="0"/>
              </a:rPr>
              <a:t>Safety standards and protocols for </a:t>
            </a:r>
            <a:r>
              <a:rPr lang="en-US" sz="2000" b="1" dirty="0" err="1">
                <a:latin typeface="Times New Roman" pitchFamily="18" charset="0"/>
              </a:rPr>
              <a:t>nanomedicine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</a:rPr>
              <a:t>products.</a:t>
            </a:r>
            <a:endParaRPr lang="en-US" sz="2000" b="1" dirty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sz="2000" b="1" dirty="0">
                <a:latin typeface="Times New Roman" pitchFamily="18" charset="0"/>
              </a:rPr>
              <a:t>4- </a:t>
            </a:r>
            <a:r>
              <a:rPr lang="en-US" sz="2000" b="1" dirty="0" smtClean="0">
                <a:latin typeface="Times New Roman" pitchFamily="18" charset="0"/>
              </a:rPr>
              <a:t>National </a:t>
            </a:r>
            <a:r>
              <a:rPr lang="en-US" sz="2000" b="1" dirty="0">
                <a:latin typeface="Times New Roman" pitchFamily="18" charset="0"/>
              </a:rPr>
              <a:t>seminar for nanotechnology </a:t>
            </a:r>
            <a:r>
              <a:rPr lang="en-US" sz="2000" b="1" dirty="0" smtClean="0">
                <a:latin typeface="Times New Roman" pitchFamily="18" charset="0"/>
              </a:rPr>
              <a:t>standards </a:t>
            </a:r>
            <a:r>
              <a:rPr lang="en-US" sz="2000" b="1" dirty="0">
                <a:latin typeface="Times New Roman" pitchFamily="18" charset="0"/>
              </a:rPr>
              <a:t>and </a:t>
            </a:r>
            <a:r>
              <a:rPr lang="en-US" sz="2000" b="1" dirty="0" smtClean="0">
                <a:latin typeface="Times New Roman" pitchFamily="18" charset="0"/>
              </a:rPr>
              <a:t>safety.</a:t>
            </a:r>
            <a:endParaRPr lang="en-US" sz="2000" b="1" dirty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sz="2000" b="1" dirty="0">
                <a:latin typeface="Times New Roman" pitchFamily="18" charset="0"/>
              </a:rPr>
              <a:t>5- </a:t>
            </a:r>
            <a:r>
              <a:rPr lang="en-US" sz="2000" b="1" dirty="0" smtClean="0">
                <a:latin typeface="Times New Roman" pitchFamily="18" charset="0"/>
              </a:rPr>
              <a:t>Standard characterization </a:t>
            </a:r>
            <a:r>
              <a:rPr lang="en-US" sz="2000" b="1" dirty="0">
                <a:latin typeface="Times New Roman" pitchFamily="18" charset="0"/>
              </a:rPr>
              <a:t>methods for </a:t>
            </a:r>
            <a:r>
              <a:rPr lang="en-US" sz="2000" b="1" dirty="0" err="1" smtClean="0">
                <a:latin typeface="Times New Roman" pitchFamily="18" charset="0"/>
              </a:rPr>
              <a:t>nanomaterials</a:t>
            </a:r>
            <a:r>
              <a:rPr lang="en-US" sz="2000" b="1" dirty="0" smtClean="0">
                <a:latin typeface="Times New Roman" pitchFamily="18" charset="0"/>
              </a:rPr>
              <a:t>.</a:t>
            </a:r>
            <a:endParaRPr lang="en-US" sz="2000" b="1" dirty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sz="2000" b="1" dirty="0">
                <a:latin typeface="Times New Roman" pitchFamily="18" charset="0"/>
              </a:rPr>
              <a:t>6- Health and Safety in </a:t>
            </a:r>
            <a:r>
              <a:rPr lang="en-US" sz="2000" b="1" dirty="0" err="1" smtClean="0">
                <a:latin typeface="Times New Roman" pitchFamily="18" charset="0"/>
              </a:rPr>
              <a:t>nano</a:t>
            </a:r>
            <a:r>
              <a:rPr lang="en-US" sz="2000" b="1" dirty="0">
                <a:latin typeface="Times New Roman" pitchFamily="18" charset="0"/>
              </a:rPr>
              <a:t>-</a:t>
            </a:r>
            <a:r>
              <a:rPr lang="en-US" sz="2000" b="1" dirty="0" smtClean="0">
                <a:latin typeface="Times New Roman" pitchFamily="18" charset="0"/>
              </a:rPr>
              <a:t>occupational </a:t>
            </a:r>
            <a:r>
              <a:rPr lang="en-US" sz="2000" b="1" dirty="0">
                <a:latin typeface="Times New Roman" pitchFamily="18" charset="0"/>
              </a:rPr>
              <a:t>setting-code of </a:t>
            </a:r>
            <a:r>
              <a:rPr lang="en-US" sz="2000" b="1" dirty="0" smtClean="0">
                <a:latin typeface="Times New Roman" pitchFamily="18" charset="0"/>
              </a:rPr>
              <a:t>practices.</a:t>
            </a:r>
            <a:endParaRPr lang="en-US" sz="2000" b="1" dirty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sz="2000" b="1" dirty="0">
                <a:latin typeface="Times New Roman" pitchFamily="18" charset="0"/>
              </a:rPr>
              <a:t>7- H</a:t>
            </a:r>
            <a:r>
              <a:rPr lang="en-US" sz="2000" b="1" dirty="0" smtClean="0">
                <a:latin typeface="Times New Roman" pitchFamily="18" charset="0"/>
              </a:rPr>
              <a:t>ealth and safety guideline for nanotechnology laboratories.</a:t>
            </a:r>
            <a:endParaRPr lang="en-US" sz="2000" b="1" dirty="0">
              <a:latin typeface="Times New Roman" pitchFamily="18" charset="0"/>
            </a:endParaRPr>
          </a:p>
          <a:p>
            <a:endParaRPr lang="en-US" sz="20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62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1270" y="116632"/>
            <a:ext cx="7847704" cy="910853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Content </a:t>
            </a:r>
            <a:r>
              <a:rPr lang="en-US" dirty="0"/>
              <a:t>of my talk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b="1" dirty="0" smtClean="0">
                <a:latin typeface="Times New Roman" pitchFamily="18" charset="0"/>
              </a:rPr>
              <a:t>1- Brief Introduction of INIC.</a:t>
            </a:r>
          </a:p>
          <a:p>
            <a:pPr marL="0" indent="0">
              <a:buNone/>
            </a:pPr>
            <a:r>
              <a:rPr lang="en-US" sz="2000" b="1" dirty="0" smtClean="0">
                <a:latin typeface="Times New Roman" pitchFamily="18" charset="0"/>
              </a:rPr>
              <a:t>2- </a:t>
            </a:r>
            <a:r>
              <a:rPr lang="en-US" sz="2000" b="1" dirty="0" err="1" smtClean="0">
                <a:latin typeface="Times New Roman" pitchFamily="18" charset="0"/>
              </a:rPr>
              <a:t>Nanostandardization</a:t>
            </a:r>
            <a:r>
              <a:rPr lang="en-US" sz="2000" b="1" dirty="0" smtClean="0">
                <a:latin typeface="Times New Roman" pitchFamily="18" charset="0"/>
              </a:rPr>
              <a:t> and </a:t>
            </a:r>
            <a:r>
              <a:rPr lang="en-US" sz="2000" b="1" dirty="0" err="1" smtClean="0">
                <a:latin typeface="Times New Roman" pitchFamily="18" charset="0"/>
              </a:rPr>
              <a:t>Nanosafety</a:t>
            </a:r>
            <a:r>
              <a:rPr lang="en-US" sz="2000" b="1" dirty="0" smtClean="0">
                <a:latin typeface="Times New Roman" pitchFamily="18" charset="0"/>
              </a:rPr>
              <a:t> Activities and Achievements.</a:t>
            </a:r>
          </a:p>
          <a:p>
            <a:pPr marL="0" indent="0">
              <a:buNone/>
            </a:pPr>
            <a:r>
              <a:rPr lang="en-US" sz="2000" b="1" dirty="0" smtClean="0">
                <a:latin typeface="Times New Roman" pitchFamily="18" charset="0"/>
              </a:rPr>
              <a:t>3- </a:t>
            </a:r>
            <a:r>
              <a:rPr lang="en-US" sz="2000" b="1" dirty="0" err="1" smtClean="0">
                <a:latin typeface="Times New Roman" pitchFamily="18" charset="0"/>
              </a:rPr>
              <a:t>Nanosafety</a:t>
            </a:r>
            <a:r>
              <a:rPr lang="en-US" sz="2000" b="1" dirty="0" smtClean="0">
                <a:latin typeface="Times New Roman" pitchFamily="18" charset="0"/>
              </a:rPr>
              <a:t> Network</a:t>
            </a:r>
          </a:p>
          <a:p>
            <a:pPr marL="0" indent="0">
              <a:buNone/>
            </a:pPr>
            <a:r>
              <a:rPr lang="en-US" sz="2000" b="1" dirty="0" smtClean="0">
                <a:latin typeface="Times New Roman" pitchFamily="18" charset="0"/>
              </a:rPr>
              <a:t>4- </a:t>
            </a:r>
            <a:r>
              <a:rPr lang="en-US" sz="2000" b="1" dirty="0" err="1" smtClean="0">
                <a:latin typeface="Times New Roman" pitchFamily="18" charset="0"/>
              </a:rPr>
              <a:t>NanoMark</a:t>
            </a:r>
            <a:r>
              <a:rPr lang="en-US" sz="2000" b="1" dirty="0" smtClean="0">
                <a:latin typeface="Times New Roman" pitchFamily="18" charset="0"/>
              </a:rPr>
              <a:t> Scheme</a:t>
            </a:r>
            <a:endParaRPr lang="en-US" sz="2000" b="1" dirty="0">
              <a:latin typeface="Times New Roman" pitchFamily="18" charset="0"/>
            </a:endParaRPr>
          </a:p>
          <a:p>
            <a:pPr marL="0" indent="0">
              <a:buNone/>
            </a:pPr>
            <a:r>
              <a:rPr lang="en-US" sz="2000" b="1" dirty="0" smtClean="0">
                <a:latin typeface="Times New Roman" pitchFamily="18" charset="0"/>
              </a:rPr>
              <a:t>5- Future Plan. </a:t>
            </a:r>
            <a:endParaRPr lang="en-US" sz="20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29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Iran activities in nanotechnology </a:t>
            </a:r>
            <a:r>
              <a:rPr lang="en-US" b="1" dirty="0" smtClean="0"/>
              <a:t>standardization </a:t>
            </a:r>
            <a:r>
              <a:rPr lang="en-US" sz="1800" b="1" dirty="0" smtClean="0"/>
              <a:t>(Conferences &amp;Workshop)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 smtClean="0"/>
              <a:t>International </a:t>
            </a:r>
            <a:r>
              <a:rPr lang="en-US" sz="2000" b="1" dirty="0" err="1" smtClean="0"/>
              <a:t>Nanosafety</a:t>
            </a:r>
            <a:r>
              <a:rPr lang="en-US" sz="2000" b="1" dirty="0" smtClean="0"/>
              <a:t> Congress </a:t>
            </a:r>
            <a:r>
              <a:rPr lang="en-US" sz="2000" b="1" dirty="0"/>
              <a:t>(Tehran University of Medical Sciences, March 2015, Tehran) </a:t>
            </a:r>
            <a:r>
              <a:rPr lang="en-US" sz="2000" b="1" dirty="0" smtClean="0"/>
              <a:t>(Feb. 2014,).</a:t>
            </a:r>
          </a:p>
          <a:p>
            <a:r>
              <a:rPr lang="en-US" sz="2000" b="1" dirty="0" smtClean="0"/>
              <a:t> ANFC 2015 Conference on </a:t>
            </a:r>
            <a:r>
              <a:rPr lang="en-US" sz="2000" b="1" dirty="0" err="1" smtClean="0"/>
              <a:t>Nanosafety</a:t>
            </a:r>
            <a:r>
              <a:rPr lang="en-US" sz="2000" b="1" dirty="0" smtClean="0"/>
              <a:t> ( Kish Island, March 2015).</a:t>
            </a:r>
          </a:p>
          <a:p>
            <a:r>
              <a:rPr lang="en-US" sz="2000" b="1" dirty="0"/>
              <a:t>Workshop </a:t>
            </a:r>
            <a:r>
              <a:rPr lang="en-US" sz="2000" b="1" dirty="0" smtClean="0"/>
              <a:t>on Inhalation Toxicity of Nanoparticles (</a:t>
            </a:r>
            <a:r>
              <a:rPr lang="en-US" sz="2000" b="1" dirty="0"/>
              <a:t>Tehran University of Medical </a:t>
            </a:r>
            <a:r>
              <a:rPr lang="en-US" sz="2000" b="1" dirty="0" smtClean="0"/>
              <a:t>Sciences, March 2015, Tehran).</a:t>
            </a:r>
          </a:p>
          <a:p>
            <a:endParaRPr lang="en-US" sz="2000" b="1" dirty="0"/>
          </a:p>
        </p:txBody>
      </p:sp>
      <p:pic>
        <p:nvPicPr>
          <p:cNvPr id="1026" name="Picture 2" descr="\\wws\standard\کنگره ایمنی نانو\Iran NanoSafety Congress\pic\canon\IMG_14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986" y="3356992"/>
            <a:ext cx="3055502" cy="203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beitollahi\Desktop\Untitl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861048"/>
            <a:ext cx="4766485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2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Iran </a:t>
            </a:r>
            <a:r>
              <a:rPr lang="en-US" dirty="0" err="1" smtClean="0"/>
              <a:t>Nanosafety</a:t>
            </a:r>
            <a:r>
              <a:rPr lang="en-US" dirty="0" smtClean="0"/>
              <a:t>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</a:rPr>
              <a:t>Established in 2012 </a:t>
            </a:r>
          </a:p>
          <a:p>
            <a:pPr marL="274320" indent="-274320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en-US" sz="2400" dirty="0">
                <a:latin typeface="Times New Roman" pitchFamily="18" charset="0"/>
              </a:rPr>
              <a:t>Aims</a:t>
            </a:r>
            <a:r>
              <a:rPr lang="en-US" sz="2400" dirty="0" smtClean="0">
                <a:latin typeface="Times New Roman" pitchFamily="18" charset="0"/>
              </a:rPr>
              <a:t>:</a:t>
            </a:r>
          </a:p>
          <a:p>
            <a:pPr marL="274320" indent="-274320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endParaRPr lang="en-US" sz="2400" dirty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10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dirty="0">
                <a:latin typeface="Times New Roman" pitchFamily="18" charset="0"/>
              </a:rPr>
              <a:t>Networking researchers, experts, research institutes and industrial unites </a:t>
            </a:r>
            <a:r>
              <a:rPr lang="en-US" sz="2400" dirty="0" smtClean="0">
                <a:latin typeface="Times New Roman" pitchFamily="18" charset="0"/>
              </a:rPr>
              <a:t>active </a:t>
            </a:r>
            <a:r>
              <a:rPr lang="en-US" sz="2400" dirty="0">
                <a:latin typeface="Times New Roman" pitchFamily="18" charset="0"/>
              </a:rPr>
              <a:t>in the field of EHS</a:t>
            </a:r>
          </a:p>
          <a:p>
            <a:pPr marL="274320" indent="-274320" eaLnBrk="1" fontAlgn="auto" hangingPunct="1">
              <a:lnSpc>
                <a:spcPct val="10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dirty="0">
                <a:latin typeface="Times New Roman" pitchFamily="18" charset="0"/>
              </a:rPr>
              <a:t>Determining national priorities in direction with mission of </a:t>
            </a:r>
            <a:r>
              <a:rPr lang="en-US" sz="2400" dirty="0" err="1">
                <a:latin typeface="Times New Roman" pitchFamily="18" charset="0"/>
              </a:rPr>
              <a:t>nanosafety</a:t>
            </a:r>
            <a:r>
              <a:rPr lang="en-US" sz="2400" dirty="0">
                <a:latin typeface="Times New Roman" pitchFamily="18" charset="0"/>
              </a:rPr>
              <a:t> network and </a:t>
            </a:r>
            <a:r>
              <a:rPr lang="en-US" sz="2400" dirty="0" smtClean="0">
                <a:latin typeface="Times New Roman" pitchFamily="18" charset="0"/>
              </a:rPr>
              <a:t>implementing these </a:t>
            </a:r>
            <a:r>
              <a:rPr lang="en-US" sz="2400" dirty="0">
                <a:latin typeface="Times New Roman" pitchFamily="18" charset="0"/>
              </a:rPr>
              <a:t>priorities with cooperation of other related national organization and </a:t>
            </a:r>
            <a:r>
              <a:rPr lang="en-US" sz="2400" dirty="0" smtClean="0">
                <a:latin typeface="Times New Roman" pitchFamily="18" charset="0"/>
              </a:rPr>
              <a:t>centers.</a:t>
            </a:r>
            <a:endParaRPr lang="en-US" sz="2400" dirty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10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dirty="0" smtClean="0">
                <a:latin typeface="Times New Roman" pitchFamily="18" charset="0"/>
              </a:rPr>
              <a:t>Drafting </a:t>
            </a:r>
            <a:r>
              <a:rPr lang="en-US" sz="2400" dirty="0">
                <a:latin typeface="Times New Roman" pitchFamily="18" charset="0"/>
              </a:rPr>
              <a:t>national and international standards, Guidelines and Regulation in the filed of </a:t>
            </a:r>
            <a:r>
              <a:rPr lang="en-US" sz="2400" dirty="0" err="1">
                <a:latin typeface="Times New Roman" pitchFamily="18" charset="0"/>
              </a:rPr>
              <a:t>nano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</a:rPr>
              <a:t>EHS.</a:t>
            </a:r>
            <a:endParaRPr lang="en-US" b="1" dirty="0">
              <a:latin typeface="Times New Roman" pitchFamily="18" charset="0"/>
            </a:endParaRPr>
          </a:p>
          <a:p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60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914400" y="1484784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800" kern="1200">
                <a:solidFill>
                  <a:srgbClr val="002060"/>
                </a:solidFill>
                <a:latin typeface="Palatino Linotype" pitchFamily="18" charset="0"/>
                <a:ea typeface="+mn-ea"/>
                <a:cs typeface="Times New Roman" pitchFamily="18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990033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40000"/>
              <a:buFont typeface="Wingdings" pitchFamily="2" charset="2"/>
              <a:buChar char="v"/>
              <a:defRPr sz="2800" kern="1200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en-US" sz="2000" b="1" dirty="0" smtClean="0">
                <a:latin typeface="Times New Roman" pitchFamily="18" charset="0"/>
              </a:rPr>
              <a:t>INSN Structure</a:t>
            </a:r>
            <a:endParaRPr lang="fa-IR" sz="2000" b="1" dirty="0" smtClean="0">
              <a:latin typeface="Times New Roman" pitchFamily="18" charset="0"/>
            </a:endParaRPr>
          </a:p>
          <a:p>
            <a:pPr algn="r" rtl="1" eaLnBrk="1" hangingPunct="1">
              <a:defRPr/>
            </a:pPr>
            <a:endParaRPr lang="en-US" sz="20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2971800" y="1911024"/>
            <a:ext cx="22860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INSN</a:t>
            </a:r>
          </a:p>
        </p:txBody>
      </p:sp>
      <p:sp>
        <p:nvSpPr>
          <p:cNvPr id="8" name="Oval 7"/>
          <p:cNvSpPr/>
          <p:nvPr/>
        </p:nvSpPr>
        <p:spPr>
          <a:xfrm>
            <a:off x="2895600" y="2673024"/>
            <a:ext cx="2362200" cy="762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Chairman of INSN</a:t>
            </a:r>
          </a:p>
        </p:txBody>
      </p:sp>
      <p:sp>
        <p:nvSpPr>
          <p:cNvPr id="9" name="Oval 8"/>
          <p:cNvSpPr/>
          <p:nvPr/>
        </p:nvSpPr>
        <p:spPr>
          <a:xfrm>
            <a:off x="3124200" y="3739824"/>
            <a:ext cx="1905000" cy="762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secretariat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667000" y="4806624"/>
            <a:ext cx="2971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Strategic committee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600" y="5644824"/>
            <a:ext cx="23622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Occupational safety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WG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743200" y="5644824"/>
            <a:ext cx="19050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Human Health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WG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724400" y="5644824"/>
            <a:ext cx="25146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Environmental Health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WG</a:t>
            </a:r>
          </a:p>
        </p:txBody>
      </p:sp>
      <p:sp>
        <p:nvSpPr>
          <p:cNvPr id="14" name="Down Arrow 13"/>
          <p:cNvSpPr/>
          <p:nvPr/>
        </p:nvSpPr>
        <p:spPr>
          <a:xfrm>
            <a:off x="4114800" y="4501824"/>
            <a:ext cx="762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4114800" y="3435024"/>
            <a:ext cx="46038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4038600" y="2444424"/>
            <a:ext cx="762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8" name="Elbow Connector 17"/>
          <p:cNvCxnSpPr>
            <a:stCxn id="10" idx="2"/>
            <a:endCxn id="11" idx="0"/>
          </p:cNvCxnSpPr>
          <p:nvPr/>
        </p:nvCxnSpPr>
        <p:spPr>
          <a:xfrm rot="5400000">
            <a:off x="2628900" y="4120824"/>
            <a:ext cx="304800" cy="27432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10" idx="2"/>
            <a:endCxn id="12" idx="0"/>
          </p:cNvCxnSpPr>
          <p:nvPr/>
        </p:nvCxnSpPr>
        <p:spPr>
          <a:xfrm rot="5400000">
            <a:off x="3771900" y="5263824"/>
            <a:ext cx="304800" cy="4572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10" idx="2"/>
            <a:endCxn id="13" idx="0"/>
          </p:cNvCxnSpPr>
          <p:nvPr/>
        </p:nvCxnSpPr>
        <p:spPr>
          <a:xfrm rot="16200000" flipH="1">
            <a:off x="4914900" y="4578024"/>
            <a:ext cx="304800" cy="18288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467600" y="5644824"/>
            <a:ext cx="15240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chemeClr val="tx1"/>
                </a:solidFill>
              </a:rPr>
              <a:t>Nanoethics</a:t>
            </a:r>
            <a:endParaRPr lang="en-US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WG</a:t>
            </a:r>
          </a:p>
        </p:txBody>
      </p:sp>
      <p:cxnSp>
        <p:nvCxnSpPr>
          <p:cNvPr id="22" name="Shape 29"/>
          <p:cNvCxnSpPr>
            <a:stCxn id="10" idx="2"/>
            <a:endCxn id="21" idx="0"/>
          </p:cNvCxnSpPr>
          <p:nvPr/>
        </p:nvCxnSpPr>
        <p:spPr>
          <a:xfrm rot="16200000" flipH="1">
            <a:off x="6038850" y="3454074"/>
            <a:ext cx="304800" cy="40767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 descr="C:\Users\eslamipour\Desktop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77708"/>
            <a:ext cx="7734300" cy="1302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920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Iran </a:t>
            </a:r>
            <a:r>
              <a:rPr lang="en-US" dirty="0" err="1"/>
              <a:t>Nanosafety</a:t>
            </a:r>
            <a:r>
              <a:rPr lang="en-US" dirty="0"/>
              <a:t>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274320" eaLnBrk="1" fontAlgn="auto" hangingPunct="1">
              <a:lnSpc>
                <a:spcPct val="10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+mj-cs"/>
              </a:rPr>
              <a:t>Environmental Health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+mj-cs"/>
              </a:rPr>
              <a:t>WG; Scope and Focus:</a:t>
            </a:r>
            <a:endParaRPr lang="fa-IR" sz="2400" b="1" dirty="0">
              <a:solidFill>
                <a:srgbClr val="FF0000"/>
              </a:solidFill>
              <a:latin typeface="Times New Roman" pitchFamily="18" charset="0"/>
              <a:cs typeface="+mj-cs"/>
            </a:endParaRPr>
          </a:p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en-US" sz="2400" b="1" dirty="0">
                <a:solidFill>
                  <a:srgbClr val="FF0000"/>
                </a:solidFill>
                <a:cs typeface="+mj-cs"/>
              </a:rPr>
              <a:t>Scope </a:t>
            </a:r>
            <a:r>
              <a:rPr lang="en-US" sz="2400" b="1" dirty="0">
                <a:cs typeface="+mj-cs"/>
              </a:rPr>
              <a:t>of this WG </a:t>
            </a:r>
            <a:r>
              <a:rPr lang="en-US" sz="2400" b="1" dirty="0" smtClean="0">
                <a:cs typeface="+mj-cs"/>
              </a:rPr>
              <a:t>includes; Drafting </a:t>
            </a:r>
            <a:r>
              <a:rPr lang="en-US" sz="2400" b="1" dirty="0">
                <a:cs typeface="+mj-cs"/>
              </a:rPr>
              <a:t>standards, </a:t>
            </a:r>
            <a:r>
              <a:rPr lang="en-US" sz="2400" b="1" dirty="0" smtClean="0">
                <a:cs typeface="+mj-cs"/>
              </a:rPr>
              <a:t>regulations </a:t>
            </a:r>
            <a:r>
              <a:rPr lang="en-US" sz="2400" b="1" dirty="0">
                <a:cs typeface="+mj-cs"/>
              </a:rPr>
              <a:t>and guidelines for environment and agriculture in the filed of </a:t>
            </a:r>
            <a:r>
              <a:rPr lang="en-US" sz="2400" b="1" dirty="0" smtClean="0">
                <a:cs typeface="+mj-cs"/>
              </a:rPr>
              <a:t>nanotech.</a:t>
            </a:r>
            <a:endParaRPr lang="en-US" sz="2400" b="1" dirty="0">
              <a:cs typeface="+mj-cs"/>
            </a:endParaRPr>
          </a:p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  <a:cs typeface="+mj-cs"/>
              </a:rPr>
              <a:t>Some of the main areas of focus</a:t>
            </a:r>
            <a:r>
              <a:rPr lang="en-US" sz="2400" b="1" dirty="0" smtClean="0">
                <a:cs typeface="+mj-cs"/>
              </a:rPr>
              <a:t>:</a:t>
            </a:r>
            <a:endParaRPr lang="en-US" sz="2400" b="1" dirty="0">
              <a:cs typeface="+mj-cs"/>
            </a:endParaRPr>
          </a:p>
          <a:p>
            <a:pPr marL="274320" indent="-274320" eaLnBrk="1" fontAlgn="auto" hangingPunct="1">
              <a:lnSpc>
                <a:spcPct val="10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b="1" dirty="0">
                <a:cs typeface="+mj-cs"/>
              </a:rPr>
              <a:t>life cycle analysis of </a:t>
            </a:r>
            <a:r>
              <a:rPr lang="en-US" sz="2400" b="1" dirty="0" err="1" smtClean="0">
                <a:cs typeface="+mj-cs"/>
              </a:rPr>
              <a:t>nanomaterials</a:t>
            </a:r>
            <a:r>
              <a:rPr lang="en-US" sz="2400" b="1" dirty="0" smtClean="0">
                <a:cs typeface="+mj-cs"/>
              </a:rPr>
              <a:t>.</a:t>
            </a:r>
            <a:endParaRPr lang="en-US" sz="2400" b="1" dirty="0">
              <a:cs typeface="+mj-cs"/>
            </a:endParaRPr>
          </a:p>
          <a:p>
            <a:pPr marL="274320" indent="-274320" eaLnBrk="1" fontAlgn="auto" hangingPunct="1">
              <a:lnSpc>
                <a:spcPct val="10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b="1" dirty="0">
                <a:cs typeface="+mj-cs"/>
              </a:rPr>
              <a:t>Fate of </a:t>
            </a:r>
            <a:r>
              <a:rPr lang="en-US" sz="2400" b="1" dirty="0" err="1" smtClean="0">
                <a:cs typeface="+mj-cs"/>
              </a:rPr>
              <a:t>nanomaterials</a:t>
            </a:r>
            <a:r>
              <a:rPr lang="en-US" sz="2400" b="1" dirty="0" smtClean="0">
                <a:cs typeface="+mj-cs"/>
              </a:rPr>
              <a:t> </a:t>
            </a:r>
            <a:r>
              <a:rPr lang="en-US" sz="2400" b="1" dirty="0">
                <a:cs typeface="+mj-cs"/>
              </a:rPr>
              <a:t>in </a:t>
            </a:r>
            <a:r>
              <a:rPr lang="en-US" sz="2400" b="1" dirty="0" smtClean="0">
                <a:cs typeface="+mj-cs"/>
              </a:rPr>
              <a:t>environment.</a:t>
            </a:r>
            <a:endParaRPr lang="en-US" sz="2400" b="1" dirty="0">
              <a:cs typeface="+mj-cs"/>
            </a:endParaRPr>
          </a:p>
          <a:p>
            <a:pPr marL="274320" indent="-274320" eaLnBrk="1" fontAlgn="auto" hangingPunct="1">
              <a:lnSpc>
                <a:spcPct val="10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b="1" dirty="0" smtClean="0">
                <a:cs typeface="+mj-cs"/>
              </a:rPr>
              <a:t>Factors affecting the </a:t>
            </a:r>
            <a:r>
              <a:rPr lang="en-US" sz="2400" b="1" dirty="0">
                <a:cs typeface="+mj-cs"/>
              </a:rPr>
              <a:t>transfer of nanomaterial </a:t>
            </a:r>
            <a:r>
              <a:rPr lang="en-US" sz="2400" b="1" dirty="0" smtClean="0">
                <a:cs typeface="+mj-cs"/>
              </a:rPr>
              <a:t>in environment.</a:t>
            </a:r>
            <a:endParaRPr lang="en-US" sz="2400" b="1" dirty="0">
              <a:cs typeface="+mj-cs"/>
            </a:endParaRPr>
          </a:p>
          <a:p>
            <a:pPr marL="274320" indent="-274320" eaLnBrk="1" fontAlgn="auto" hangingPunct="1">
              <a:lnSpc>
                <a:spcPct val="10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b="1" dirty="0" smtClean="0">
                <a:cs typeface="+mj-cs"/>
              </a:rPr>
              <a:t>Environmental conditions for </a:t>
            </a:r>
            <a:r>
              <a:rPr lang="en-US" sz="2400" b="1" dirty="0">
                <a:cs typeface="+mj-cs"/>
              </a:rPr>
              <a:t>transfer </a:t>
            </a:r>
            <a:r>
              <a:rPr lang="en-US" sz="2400" b="1" dirty="0" smtClean="0">
                <a:cs typeface="+mj-cs"/>
              </a:rPr>
              <a:t>of </a:t>
            </a:r>
            <a:r>
              <a:rPr lang="en-US" sz="2400" b="1" dirty="0" err="1" smtClean="0">
                <a:cs typeface="+mj-cs"/>
              </a:rPr>
              <a:t>nanomaterials</a:t>
            </a:r>
            <a:r>
              <a:rPr lang="en-US" sz="2400" b="1" dirty="0" smtClean="0">
                <a:cs typeface="+mj-cs"/>
              </a:rPr>
              <a:t>.</a:t>
            </a:r>
            <a:endParaRPr lang="en-US" sz="2400" b="1" dirty="0">
              <a:cs typeface="+mj-cs"/>
            </a:endParaRPr>
          </a:p>
          <a:p>
            <a:pPr marL="274320" indent="-274320" eaLnBrk="1" fontAlgn="auto" hangingPunct="1">
              <a:lnSpc>
                <a:spcPct val="10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b="1" dirty="0">
                <a:cs typeface="+mj-cs"/>
              </a:rPr>
              <a:t>Risk </a:t>
            </a:r>
            <a:r>
              <a:rPr lang="en-US" sz="2400" b="1" dirty="0" smtClean="0">
                <a:cs typeface="+mj-cs"/>
              </a:rPr>
              <a:t>management.</a:t>
            </a:r>
            <a:endParaRPr lang="en-US" sz="2400" b="1" dirty="0">
              <a:cs typeface="+mj-cs"/>
            </a:endParaRPr>
          </a:p>
          <a:p>
            <a:pPr marL="274320" indent="-274320" eaLnBrk="1" fontAlgn="auto" hangingPunct="1">
              <a:lnSpc>
                <a:spcPct val="10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b="1" dirty="0">
                <a:cs typeface="+mj-cs"/>
              </a:rPr>
              <a:t>Effects of </a:t>
            </a:r>
            <a:r>
              <a:rPr lang="en-US" sz="2400" b="1" dirty="0" err="1">
                <a:cs typeface="+mj-cs"/>
              </a:rPr>
              <a:t>nanomaterials</a:t>
            </a:r>
            <a:r>
              <a:rPr lang="en-US" sz="2400" b="1" dirty="0">
                <a:cs typeface="+mj-cs"/>
              </a:rPr>
              <a:t> on </a:t>
            </a:r>
            <a:r>
              <a:rPr lang="en-US" sz="2400" b="1" dirty="0" smtClean="0">
                <a:cs typeface="+mj-cs"/>
              </a:rPr>
              <a:t>ecosystems.</a:t>
            </a:r>
            <a:r>
              <a:rPr lang="fa-IR" b="1" dirty="0">
                <a:cs typeface="+mj-cs"/>
              </a:rPr>
              <a:t/>
            </a:r>
            <a:br>
              <a:rPr lang="fa-IR" b="1" dirty="0">
                <a:cs typeface="+mj-cs"/>
              </a:rPr>
            </a:br>
            <a:endParaRPr lang="en-US" b="1" dirty="0">
              <a:cs typeface="+mj-cs"/>
            </a:endParaRPr>
          </a:p>
          <a:p>
            <a:endParaRPr lang="en-US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7214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Iran </a:t>
            </a:r>
            <a:r>
              <a:rPr lang="en-US" dirty="0" err="1"/>
              <a:t>Nanosafety</a:t>
            </a:r>
            <a:r>
              <a:rPr lang="en-US" dirty="0"/>
              <a:t>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274320" eaLnBrk="1" fontAlgn="auto" hangingPunct="1">
              <a:lnSpc>
                <a:spcPct val="10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Occupational S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</a:rPr>
              <a:t>afety WG; Scope and Focus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Scope of this WG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smtClean="0">
                <a:latin typeface="Times New Roman" pitchFamily="18" charset="0"/>
              </a:rPr>
              <a:t>includes: </a:t>
            </a:r>
            <a:r>
              <a:rPr lang="en-US" sz="2200" b="1" dirty="0">
                <a:latin typeface="Times New Roman" pitchFamily="18" charset="0"/>
              </a:rPr>
              <a:t>Human resources training, </a:t>
            </a:r>
            <a:r>
              <a:rPr lang="en-US" sz="2200" b="1" dirty="0" smtClean="0">
                <a:latin typeface="Times New Roman" pitchFamily="18" charset="0"/>
              </a:rPr>
              <a:t>drafting the relevant standards and protocols.</a:t>
            </a:r>
          </a:p>
          <a:p>
            <a:pPr marL="274320" indent="-274320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</a:rPr>
              <a:t>Some of the main areas of focus: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2200" b="1" dirty="0">
                <a:latin typeface="Times New Roman" pitchFamily="18" charset="0"/>
                <a:cs typeface="+mj-cs"/>
              </a:rPr>
              <a:t>Assessing </a:t>
            </a:r>
            <a:r>
              <a:rPr lang="en-US" sz="2200" b="1" dirty="0" smtClean="0">
                <a:latin typeface="Times New Roman" pitchFamily="18" charset="0"/>
                <a:cs typeface="+mj-cs"/>
              </a:rPr>
              <a:t>processes </a:t>
            </a:r>
            <a:r>
              <a:rPr lang="en-US" sz="2200" b="1" dirty="0">
                <a:latin typeface="Times New Roman" pitchFamily="18" charset="0"/>
                <a:cs typeface="+mj-cs"/>
              </a:rPr>
              <a:t>and factors </a:t>
            </a:r>
            <a:r>
              <a:rPr lang="en-US" sz="2200" b="1" dirty="0" smtClean="0">
                <a:latin typeface="Times New Roman" pitchFamily="18" charset="0"/>
                <a:cs typeface="+mj-cs"/>
              </a:rPr>
              <a:t>affecting the level of exposure.</a:t>
            </a:r>
            <a:endParaRPr lang="en-US" sz="2200" b="1" dirty="0">
              <a:latin typeface="Times New Roman" pitchFamily="18" charset="0"/>
              <a:cs typeface="+mj-cs"/>
            </a:endParaRP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2200" b="1" dirty="0">
                <a:latin typeface="Times New Roman" pitchFamily="18" charset="0"/>
                <a:cs typeface="+mj-cs"/>
              </a:rPr>
              <a:t>Identifying </a:t>
            </a:r>
            <a:r>
              <a:rPr lang="en-US" sz="2200" b="1" dirty="0" smtClean="0">
                <a:latin typeface="Times New Roman" pitchFamily="18" charset="0"/>
                <a:cs typeface="+mj-cs"/>
              </a:rPr>
              <a:t>the groups </a:t>
            </a:r>
            <a:r>
              <a:rPr lang="en-US" sz="2200" b="1" dirty="0">
                <a:latin typeface="Times New Roman" pitchFamily="18" charset="0"/>
                <a:cs typeface="+mj-cs"/>
              </a:rPr>
              <a:t>who can be exposed to </a:t>
            </a:r>
            <a:r>
              <a:rPr lang="en-US" sz="2200" b="1" dirty="0" err="1" smtClean="0">
                <a:latin typeface="Times New Roman" pitchFamily="18" charset="0"/>
                <a:cs typeface="+mj-cs"/>
              </a:rPr>
              <a:t>nanomaterials</a:t>
            </a:r>
            <a:r>
              <a:rPr lang="en-US" sz="2200" b="1" dirty="0" smtClean="0">
                <a:latin typeface="Times New Roman" pitchFamily="18" charset="0"/>
                <a:cs typeface="+mj-cs"/>
              </a:rPr>
              <a:t>.</a:t>
            </a:r>
            <a:endParaRPr lang="en-US" sz="2200" b="1" dirty="0">
              <a:latin typeface="Times New Roman" pitchFamily="18" charset="0"/>
              <a:cs typeface="+mj-cs"/>
            </a:endParaRP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2200" b="1" dirty="0">
                <a:latin typeface="Times New Roman" pitchFamily="18" charset="0"/>
                <a:cs typeface="+mj-cs"/>
              </a:rPr>
              <a:t>Studying the effects of  exposure with different </a:t>
            </a:r>
            <a:r>
              <a:rPr lang="en-US" sz="2200" b="1" dirty="0" smtClean="0">
                <a:latin typeface="Times New Roman" pitchFamily="18" charset="0"/>
                <a:cs typeface="+mj-cs"/>
              </a:rPr>
              <a:t>types of </a:t>
            </a:r>
            <a:r>
              <a:rPr lang="en-US" sz="2200" b="1" dirty="0" err="1" smtClean="0">
                <a:latin typeface="Times New Roman" pitchFamily="18" charset="0"/>
                <a:cs typeface="+mj-cs"/>
              </a:rPr>
              <a:t>nanomaterials</a:t>
            </a:r>
            <a:r>
              <a:rPr lang="en-US" sz="2200" b="1" dirty="0" smtClean="0">
                <a:latin typeface="Times New Roman" pitchFamily="18" charset="0"/>
                <a:cs typeface="+mj-cs"/>
              </a:rPr>
              <a:t>.</a:t>
            </a:r>
            <a:endParaRPr lang="en-US" sz="2200" b="1" dirty="0">
              <a:latin typeface="Times New Roman" pitchFamily="18" charset="0"/>
              <a:cs typeface="+mj-cs"/>
            </a:endParaRP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2200" b="1" dirty="0">
                <a:latin typeface="Times New Roman" pitchFamily="18" charset="0"/>
                <a:cs typeface="+mj-cs"/>
              </a:rPr>
              <a:t>Surveying risk and hazard evaluation, exposure assessment and designing </a:t>
            </a:r>
            <a:r>
              <a:rPr lang="en-US" sz="2200" b="1" dirty="0" smtClean="0">
                <a:latin typeface="Times New Roman" pitchFamily="18" charset="0"/>
                <a:cs typeface="+mj-cs"/>
              </a:rPr>
              <a:t>models </a:t>
            </a:r>
            <a:r>
              <a:rPr lang="en-US" sz="2200" b="1" dirty="0">
                <a:latin typeface="Times New Roman" pitchFamily="18" charset="0"/>
                <a:cs typeface="+mj-cs"/>
              </a:rPr>
              <a:t>and methods for risk assessment of </a:t>
            </a:r>
            <a:r>
              <a:rPr lang="en-US" sz="2200" b="1" dirty="0" err="1" smtClean="0">
                <a:latin typeface="Times New Roman" pitchFamily="18" charset="0"/>
                <a:cs typeface="+mj-cs"/>
              </a:rPr>
              <a:t>nanomaterials</a:t>
            </a:r>
            <a:r>
              <a:rPr lang="en-US" sz="2200" b="1" dirty="0" smtClean="0">
                <a:latin typeface="Times New Roman" pitchFamily="18" charset="0"/>
                <a:cs typeface="+mj-cs"/>
              </a:rPr>
              <a:t>.</a:t>
            </a:r>
            <a:endParaRPr lang="fa-IR" sz="2200" b="1" dirty="0">
              <a:latin typeface="Times New Roman" pitchFamily="18" charset="0"/>
              <a:cs typeface="+mj-cs"/>
            </a:endParaRPr>
          </a:p>
          <a:p>
            <a:pPr marL="274320" indent="-274320" eaLnBrk="1" fontAlgn="auto" hangingPunct="1">
              <a:lnSpc>
                <a:spcPct val="10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200" b="1" dirty="0">
                <a:cs typeface="+mj-cs"/>
              </a:rPr>
              <a:t>Identifying </a:t>
            </a:r>
            <a:r>
              <a:rPr lang="en-US" sz="2200" b="1" dirty="0" smtClean="0">
                <a:cs typeface="+mj-cs"/>
              </a:rPr>
              <a:t>the methods of control of the level of exposure to </a:t>
            </a:r>
            <a:r>
              <a:rPr lang="en-US" sz="2200" b="1" dirty="0" err="1">
                <a:cs typeface="+mj-cs"/>
              </a:rPr>
              <a:t>nanomaterials</a:t>
            </a:r>
            <a:r>
              <a:rPr lang="en-US" sz="2200" b="1" dirty="0">
                <a:cs typeface="+mj-cs"/>
              </a:rPr>
              <a:t> in deferent groups and </a:t>
            </a:r>
            <a:r>
              <a:rPr lang="en-US" sz="2200" b="1" dirty="0" smtClean="0">
                <a:cs typeface="+mj-cs"/>
              </a:rPr>
              <a:t>medium.</a:t>
            </a:r>
            <a:r>
              <a:rPr lang="fa-IR" sz="2200" dirty="0">
                <a:cs typeface="B Zar" pitchFamily="2" charset="-78"/>
              </a:rPr>
              <a:t/>
            </a:r>
            <a:br>
              <a:rPr lang="fa-IR" sz="2200" dirty="0">
                <a:cs typeface="B Zar" pitchFamily="2" charset="-78"/>
              </a:rPr>
            </a:b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072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Iran </a:t>
            </a:r>
            <a:r>
              <a:rPr lang="en-US" dirty="0" err="1"/>
              <a:t>Nanosafety</a:t>
            </a:r>
            <a:r>
              <a:rPr lang="en-US" dirty="0"/>
              <a:t>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274320" eaLnBrk="1" fontAlgn="auto" hangingPunct="1">
              <a:lnSpc>
                <a:spcPct val="10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+mj-cs"/>
              </a:rPr>
              <a:t>Human 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+mj-cs"/>
              </a:rPr>
              <a:t>Health 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+mj-cs"/>
              </a:rPr>
              <a:t>WG; Scope and Focus</a:t>
            </a:r>
            <a:endParaRPr lang="fa-IR" sz="1800" b="1" dirty="0">
              <a:solidFill>
                <a:srgbClr val="FF0000"/>
              </a:solidFill>
              <a:latin typeface="Times New Roman" pitchFamily="18" charset="0"/>
              <a:cs typeface="+mj-cs"/>
            </a:endParaRPr>
          </a:p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en-US" sz="1800" b="1" dirty="0">
                <a:solidFill>
                  <a:srgbClr val="FF0000"/>
                </a:solidFill>
                <a:cs typeface="+mj-cs"/>
              </a:rPr>
              <a:t>Scope</a:t>
            </a:r>
            <a:r>
              <a:rPr lang="en-US" sz="1800" b="1" dirty="0">
                <a:cs typeface="+mj-cs"/>
              </a:rPr>
              <a:t> of this WG </a:t>
            </a:r>
            <a:r>
              <a:rPr lang="en-US" sz="1800" b="1" dirty="0" smtClean="0">
                <a:cs typeface="+mj-cs"/>
              </a:rPr>
              <a:t>includes: Drafting </a:t>
            </a:r>
            <a:r>
              <a:rPr lang="en-US" sz="1800" b="1" dirty="0">
                <a:cs typeface="+mj-cs"/>
              </a:rPr>
              <a:t>standards, </a:t>
            </a:r>
            <a:r>
              <a:rPr lang="en-US" sz="1800" b="1" dirty="0" smtClean="0">
                <a:cs typeface="+mj-cs"/>
              </a:rPr>
              <a:t>regulations </a:t>
            </a:r>
            <a:r>
              <a:rPr lang="en-US" sz="1800" b="1" dirty="0">
                <a:cs typeface="+mj-cs"/>
              </a:rPr>
              <a:t>and guidelines </a:t>
            </a:r>
            <a:r>
              <a:rPr lang="en-US" sz="1800" b="1" dirty="0" smtClean="0">
                <a:cs typeface="+mj-cs"/>
              </a:rPr>
              <a:t>for safety </a:t>
            </a:r>
            <a:r>
              <a:rPr lang="en-US" sz="1800" b="1" dirty="0">
                <a:cs typeface="+mj-cs"/>
              </a:rPr>
              <a:t>and health </a:t>
            </a:r>
            <a:r>
              <a:rPr lang="en-US" sz="1800" b="1" dirty="0" smtClean="0">
                <a:cs typeface="+mj-cs"/>
              </a:rPr>
              <a:t>related issues of </a:t>
            </a:r>
            <a:r>
              <a:rPr lang="en-US" sz="1800" b="1" dirty="0" err="1">
                <a:cs typeface="+mj-cs"/>
              </a:rPr>
              <a:t>naoproducts</a:t>
            </a:r>
            <a:r>
              <a:rPr lang="en-US" sz="1800" b="1" dirty="0">
                <a:cs typeface="+mj-cs"/>
              </a:rPr>
              <a:t> </a:t>
            </a:r>
            <a:r>
              <a:rPr lang="en-US" sz="1800" b="1" dirty="0" smtClean="0">
                <a:cs typeface="+mj-cs"/>
              </a:rPr>
              <a:t> in </a:t>
            </a:r>
            <a:r>
              <a:rPr lang="en-US" sz="1800" b="1" dirty="0">
                <a:cs typeface="+mj-cs"/>
              </a:rPr>
              <a:t>the filed of foods, cosmetic, drugs, healthcare , medical devices and instruments.</a:t>
            </a:r>
          </a:p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endParaRPr lang="en-US" sz="1800" b="1" dirty="0">
              <a:cs typeface="+mj-cs"/>
            </a:endParaRPr>
          </a:p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en-US" sz="1800" b="1" dirty="0" smtClean="0">
                <a:solidFill>
                  <a:srgbClr val="FF0000"/>
                </a:solidFill>
                <a:cs typeface="+mj-cs"/>
              </a:rPr>
              <a:t>Some of the main areas of focus:</a:t>
            </a:r>
            <a:endParaRPr lang="en-US" sz="1800" b="1" dirty="0">
              <a:solidFill>
                <a:srgbClr val="FF0000"/>
              </a:solidFill>
              <a:cs typeface="+mj-cs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1800" b="1" dirty="0" smtClean="0">
                <a:cs typeface="+mj-cs"/>
              </a:rPr>
              <a:t>In </a:t>
            </a:r>
            <a:r>
              <a:rPr lang="en-US" sz="1800" b="1" dirty="0">
                <a:cs typeface="+mj-cs"/>
              </a:rPr>
              <a:t>vivo </a:t>
            </a:r>
            <a:r>
              <a:rPr lang="en-US" sz="1800" b="1" dirty="0" smtClean="0">
                <a:cs typeface="+mj-cs"/>
              </a:rPr>
              <a:t>effects of </a:t>
            </a:r>
            <a:r>
              <a:rPr lang="en-US" sz="1800" b="1" dirty="0" err="1" smtClean="0">
                <a:cs typeface="+mj-cs"/>
              </a:rPr>
              <a:t>nanomaterials</a:t>
            </a:r>
            <a:r>
              <a:rPr lang="en-US" sz="1800" b="1" dirty="0" smtClean="0">
                <a:cs typeface="+mj-cs"/>
              </a:rPr>
              <a:t>  </a:t>
            </a:r>
            <a:r>
              <a:rPr lang="en-US" sz="1800" b="1" dirty="0">
                <a:cs typeface="+mj-cs"/>
              </a:rPr>
              <a:t>in </a:t>
            </a:r>
            <a:r>
              <a:rPr lang="en-US" sz="1800" b="1" dirty="0" smtClean="0">
                <a:cs typeface="+mj-cs"/>
              </a:rPr>
              <a:t>human. </a:t>
            </a:r>
            <a:endParaRPr lang="en-US" sz="1800" b="1" dirty="0">
              <a:cs typeface="+mj-cs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1800" b="1" dirty="0">
                <a:cs typeface="+mj-cs"/>
              </a:rPr>
              <a:t>Characterization and measurement of </a:t>
            </a:r>
            <a:r>
              <a:rPr lang="en-US" sz="1800" b="1" dirty="0" err="1">
                <a:cs typeface="+mj-cs"/>
              </a:rPr>
              <a:t>nanomaterials</a:t>
            </a:r>
            <a:r>
              <a:rPr lang="en-US" sz="1800" b="1" dirty="0">
                <a:cs typeface="+mj-cs"/>
              </a:rPr>
              <a:t> in biological </a:t>
            </a:r>
            <a:r>
              <a:rPr lang="en-US" sz="1800" b="1" dirty="0" smtClean="0">
                <a:cs typeface="+mj-cs"/>
              </a:rPr>
              <a:t>media.</a:t>
            </a:r>
            <a:endParaRPr lang="en-US" sz="1800" b="1" dirty="0">
              <a:cs typeface="+mj-cs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1800" b="1" dirty="0" smtClean="0">
                <a:cs typeface="+mj-cs"/>
              </a:rPr>
              <a:t>Effect of </a:t>
            </a:r>
            <a:r>
              <a:rPr lang="en-US" sz="1800" b="1" dirty="0" err="1" smtClean="0">
                <a:cs typeface="+mj-cs"/>
              </a:rPr>
              <a:t>physico</a:t>
            </a:r>
            <a:r>
              <a:rPr lang="en-US" sz="1800" b="1" dirty="0" smtClean="0">
                <a:cs typeface="+mj-cs"/>
              </a:rPr>
              <a:t>-chemical parameters on </a:t>
            </a:r>
            <a:r>
              <a:rPr lang="en-US" sz="1800" b="1" dirty="0" err="1" smtClean="0">
                <a:cs typeface="+mj-cs"/>
              </a:rPr>
              <a:t>toxcity</a:t>
            </a:r>
            <a:r>
              <a:rPr lang="en-US" sz="1800" b="1" dirty="0" smtClean="0">
                <a:cs typeface="+mj-cs"/>
              </a:rPr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1800" b="1" dirty="0" smtClean="0">
                <a:cs typeface="+mj-cs"/>
              </a:rPr>
              <a:t>How </a:t>
            </a:r>
            <a:r>
              <a:rPr lang="en-US" sz="1800" b="1" dirty="0">
                <a:cs typeface="+mj-cs"/>
              </a:rPr>
              <a:t>the human body responses to </a:t>
            </a:r>
            <a:r>
              <a:rPr lang="en-US" sz="1800" b="1" dirty="0" err="1">
                <a:cs typeface="+mj-cs"/>
              </a:rPr>
              <a:t>namaterials</a:t>
            </a:r>
            <a:r>
              <a:rPr lang="en-US" sz="1800" b="1" dirty="0">
                <a:cs typeface="+mj-cs"/>
              </a:rPr>
              <a:t> in molecular </a:t>
            </a:r>
            <a:r>
              <a:rPr lang="en-US" sz="1800" b="1" dirty="0" smtClean="0">
                <a:cs typeface="+mj-cs"/>
              </a:rPr>
              <a:t>scale.</a:t>
            </a:r>
            <a:endParaRPr lang="en-US" sz="1800" b="1" dirty="0">
              <a:cs typeface="+mj-cs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1800" b="1" dirty="0" smtClean="0">
                <a:cs typeface="+mj-cs"/>
              </a:rPr>
              <a:t>Effect </a:t>
            </a:r>
            <a:r>
              <a:rPr lang="en-US" sz="1800" b="1" dirty="0">
                <a:cs typeface="+mj-cs"/>
              </a:rPr>
              <a:t>of </a:t>
            </a:r>
            <a:r>
              <a:rPr lang="en-US" sz="1800" b="1" dirty="0" err="1">
                <a:cs typeface="+mj-cs"/>
              </a:rPr>
              <a:t>nanomaterials</a:t>
            </a:r>
            <a:r>
              <a:rPr lang="en-US" sz="1800" b="1" dirty="0">
                <a:cs typeface="+mj-cs"/>
              </a:rPr>
              <a:t> on human health in different life </a:t>
            </a:r>
            <a:r>
              <a:rPr lang="en-US" sz="1800" b="1" dirty="0" smtClean="0">
                <a:cs typeface="+mj-cs"/>
              </a:rPr>
              <a:t>stages.</a:t>
            </a:r>
            <a:r>
              <a:rPr lang="fa-IR" sz="1800" b="1" dirty="0">
                <a:cs typeface="+mj-cs"/>
              </a:rPr>
              <a:t/>
            </a:r>
            <a:br>
              <a:rPr lang="fa-IR" sz="1800" b="1" dirty="0">
                <a:cs typeface="+mj-cs"/>
              </a:rPr>
            </a:br>
            <a:endParaRPr lang="en-US" sz="1800" b="1" dirty="0">
              <a:cs typeface="+mj-cs"/>
            </a:endParaRPr>
          </a:p>
          <a:p>
            <a:endParaRPr lang="en-US" sz="18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8822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Iran </a:t>
            </a:r>
            <a:r>
              <a:rPr lang="en-US" dirty="0" err="1"/>
              <a:t>Nanosafety</a:t>
            </a:r>
            <a:r>
              <a:rPr lang="en-US" dirty="0"/>
              <a:t>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+mj-cs"/>
              </a:rPr>
              <a:t>Nanoethics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+mj-cs"/>
              </a:rPr>
              <a:t> WG; Scope and Focus</a:t>
            </a:r>
          </a:p>
          <a:p>
            <a:pPr marL="274320" indent="-274320" eaLnBrk="1" fontAlgn="auto" hangingPunct="1">
              <a:lnSpc>
                <a:spcPct val="10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fa-IR" sz="2400" dirty="0">
              <a:solidFill>
                <a:srgbClr val="FF0000"/>
              </a:solidFill>
              <a:latin typeface="Times New Roman" pitchFamily="18" charset="0"/>
              <a:cs typeface="+mj-cs"/>
            </a:endParaRP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2400" dirty="0" smtClean="0">
                <a:cs typeface="+mj-cs"/>
              </a:rPr>
              <a:t> Scope </a:t>
            </a:r>
            <a:r>
              <a:rPr lang="en-US" sz="2400" dirty="0">
                <a:cs typeface="+mj-cs"/>
              </a:rPr>
              <a:t>of this WG </a:t>
            </a:r>
            <a:r>
              <a:rPr lang="en-US" sz="2400" dirty="0" smtClean="0">
                <a:cs typeface="+mj-cs"/>
              </a:rPr>
              <a:t>includes: Developing guidelines, regulations, codes of conducts </a:t>
            </a:r>
            <a:r>
              <a:rPr lang="en-US" sz="2400" dirty="0">
                <a:cs typeface="+mj-cs"/>
              </a:rPr>
              <a:t>and </a:t>
            </a:r>
            <a:r>
              <a:rPr lang="en-US" sz="2400" dirty="0" smtClean="0">
                <a:cs typeface="+mj-cs"/>
              </a:rPr>
              <a:t>related law to support sustainable and responsible development of nanotech.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endParaRPr lang="en-US" sz="2400" dirty="0" smtClean="0">
              <a:solidFill>
                <a:srgbClr val="FF0000"/>
              </a:solidFill>
              <a:cs typeface="+mj-cs"/>
            </a:endParaRPr>
          </a:p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  <a:cs typeface="+mj-cs"/>
              </a:rPr>
              <a:t>Main Areas of Focus: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dirty="0" smtClean="0">
                <a:cs typeface="+mj-cs"/>
              </a:rPr>
              <a:t> Studying the ethical, legal and social aspects of nanotech and related red lines.</a:t>
            </a:r>
            <a:endParaRPr lang="en-US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106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Nanomark</a:t>
            </a:r>
            <a:r>
              <a:rPr lang="en-US" dirty="0" smtClean="0"/>
              <a:t> Scheme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Aims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6349803"/>
              </p:ext>
            </p:extLst>
          </p:nvPr>
        </p:nvGraphicFramePr>
        <p:xfrm>
          <a:off x="533400" y="1783560"/>
          <a:ext cx="8229600" cy="4617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563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4894197"/>
              </p:ext>
            </p:extLst>
          </p:nvPr>
        </p:nvGraphicFramePr>
        <p:xfrm>
          <a:off x="523220" y="1752599"/>
          <a:ext cx="84582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9599A5BF-2262-4C0A-A4BF-2506DAC34A5A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2514600"/>
            <a:ext cx="523220" cy="4343400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1">
            <a:spAutoFit/>
          </a:bodyPr>
          <a:lstStyle/>
          <a:p>
            <a:pPr algn="ctr"/>
            <a:endParaRPr lang="fa-IR" sz="2200" dirty="0">
              <a:solidFill>
                <a:schemeClr val="tx2">
                  <a:lumMod val="90000"/>
                </a:schemeClr>
              </a:solidFill>
              <a:cs typeface="B Lotus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5200" y="182939"/>
            <a:ext cx="238495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a-IR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35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Nanomark</a:t>
            </a:r>
            <a:r>
              <a:rPr lang="en-US" dirty="0"/>
              <a:t> </a:t>
            </a:r>
            <a:r>
              <a:rPr lang="en-US" dirty="0" smtClean="0"/>
              <a:t>scheme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059832" y="3140968"/>
            <a:ext cx="2880320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/>
              <a:t>Nanomark</a:t>
            </a:r>
            <a:r>
              <a:rPr lang="en-US" sz="3200" b="1" dirty="0" smtClean="0"/>
              <a:t> Scheme</a:t>
            </a:r>
            <a:endParaRPr lang="en-US" sz="3200" b="1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5724128" y="2924944"/>
            <a:ext cx="1296144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1115616" y="1988840"/>
            <a:ext cx="1944216" cy="936104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Efficacy and Durability</a:t>
            </a:r>
            <a:endParaRPr lang="en-US" sz="24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043608" y="4701605"/>
            <a:ext cx="1944216" cy="936104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labeling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048164" y="4701605"/>
            <a:ext cx="1944216" cy="936104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safety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048164" y="1977933"/>
            <a:ext cx="1944216" cy="936104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Nanoscale</a:t>
            </a:r>
            <a:endParaRPr lang="en-US" sz="2400" b="1" dirty="0"/>
          </a:p>
          <a:p>
            <a:pPr algn="ctr"/>
            <a:endParaRPr lang="en-US" sz="2400" b="1" dirty="0"/>
          </a:p>
        </p:txBody>
      </p:sp>
      <p:cxnSp>
        <p:nvCxnSpPr>
          <p:cNvPr id="12" name="Straight Connector 11"/>
          <p:cNvCxnSpPr>
            <a:stCxn id="4" idx="1"/>
          </p:cNvCxnSpPr>
          <p:nvPr/>
        </p:nvCxnSpPr>
        <p:spPr>
          <a:xfrm flipH="1" flipV="1">
            <a:off x="2087724" y="2924944"/>
            <a:ext cx="1393921" cy="4374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4" idx="5"/>
            <a:endCxn id="9" idx="0"/>
          </p:cNvCxnSpPr>
          <p:nvPr/>
        </p:nvCxnSpPr>
        <p:spPr>
          <a:xfrm>
            <a:off x="5518339" y="4431684"/>
            <a:ext cx="1501933" cy="2699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4" idx="3"/>
            <a:endCxn id="8" idx="0"/>
          </p:cNvCxnSpPr>
          <p:nvPr/>
        </p:nvCxnSpPr>
        <p:spPr>
          <a:xfrm flipH="1">
            <a:off x="2015716" y="4431684"/>
            <a:ext cx="1465929" cy="2699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198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Role </a:t>
            </a:r>
            <a:r>
              <a:rPr lang="en-US" dirty="0" smtClean="0"/>
              <a:t>of </a:t>
            </a:r>
            <a:r>
              <a:rPr lang="en-US" dirty="0"/>
              <a:t>INIC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1"/>
            <a:ext cx="8839199" cy="5029199"/>
          </a:xfrm>
        </p:spPr>
        <p:txBody>
          <a:bodyPr/>
          <a:lstStyle/>
          <a:p>
            <a:r>
              <a:rPr lang="en-US" sz="3000" dirty="0" smtClean="0"/>
              <a:t>Affiliated with</a:t>
            </a:r>
          </a:p>
          <a:p>
            <a:pPr marL="457200" lvl="1" indent="0">
              <a:buNone/>
            </a:pPr>
            <a:r>
              <a:rPr lang="en-US" sz="3200" dirty="0" smtClean="0"/>
              <a:t>Vice Presidency for Science </a:t>
            </a:r>
            <a:r>
              <a:rPr lang="en-US" sz="3200" dirty="0"/>
              <a:t>and </a:t>
            </a:r>
            <a:r>
              <a:rPr lang="en-US" sz="3200" dirty="0" smtClean="0"/>
              <a:t>Technology</a:t>
            </a:r>
          </a:p>
          <a:p>
            <a:r>
              <a:rPr lang="en-US" sz="3400" dirty="0" smtClean="0">
                <a:solidFill>
                  <a:schemeClr val="tx1"/>
                </a:solidFill>
              </a:rPr>
              <a:t> </a:t>
            </a:r>
            <a:r>
              <a:rPr lang="en-US" sz="3400" dirty="0" smtClean="0"/>
              <a:t>INIC </a:t>
            </a:r>
            <a:r>
              <a:rPr lang="en-US" sz="3400" dirty="0"/>
              <a:t>is an organization responsible for:</a:t>
            </a:r>
          </a:p>
          <a:p>
            <a:pPr lvl="1"/>
            <a:r>
              <a:rPr lang="en-US" sz="3000" dirty="0"/>
              <a:t>  Policy Making;</a:t>
            </a:r>
          </a:p>
          <a:p>
            <a:pPr lvl="1"/>
            <a:r>
              <a:rPr lang="en-US" sz="3000" dirty="0"/>
              <a:t>  Public Awareness; </a:t>
            </a:r>
          </a:p>
          <a:p>
            <a:pPr lvl="1"/>
            <a:r>
              <a:rPr lang="en-US" sz="3000" dirty="0"/>
              <a:t> Supporting Nanotechnology Development;</a:t>
            </a:r>
          </a:p>
          <a:p>
            <a:pPr lvl="1"/>
            <a:r>
              <a:rPr lang="en-US" sz="3000" dirty="0"/>
              <a:t> </a:t>
            </a:r>
            <a:r>
              <a:rPr lang="en-US" sz="3000" dirty="0" smtClean="0"/>
              <a:t>Evaluation </a:t>
            </a:r>
            <a:r>
              <a:rPr lang="en-US" sz="3000" dirty="0"/>
              <a:t>of A</a:t>
            </a:r>
            <a:r>
              <a:rPr lang="en-US" sz="3000" dirty="0" smtClean="0"/>
              <a:t>ctivities </a:t>
            </a:r>
            <a:r>
              <a:rPr lang="en-US" sz="3000" dirty="0"/>
              <a:t>and </a:t>
            </a:r>
            <a:r>
              <a:rPr lang="en-US" sz="3000" dirty="0" smtClean="0"/>
              <a:t>Achievements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22565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6" name="Rectangle 5"/>
          <p:cNvSpPr/>
          <p:nvPr/>
        </p:nvSpPr>
        <p:spPr>
          <a:xfrm>
            <a:off x="5791200" y="304800"/>
            <a:ext cx="3352800" cy="3886200"/>
          </a:xfrm>
          <a:prstGeom prst="rect">
            <a:avLst/>
          </a:prstGeom>
          <a:noFill/>
          <a:ln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352800" y="2667000"/>
            <a:ext cx="2362200" cy="1447800"/>
          </a:xfrm>
          <a:prstGeom prst="ellipse">
            <a:avLst/>
          </a:prstGeom>
          <a:solidFill>
            <a:srgbClr val="CCEC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rgbClr val="000000"/>
                </a:solidFill>
              </a:rPr>
              <a:t>Nanomark</a:t>
            </a:r>
            <a:endParaRPr lang="fa-IR" b="1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91200" y="1828800"/>
            <a:ext cx="1752600" cy="762000"/>
          </a:xfrm>
          <a:prstGeom prst="rect">
            <a:avLst/>
          </a:prstGeom>
          <a:solidFill>
            <a:srgbClr val="FFCCC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rgbClr val="000000"/>
                </a:solidFill>
              </a:rPr>
              <a:t>Nanolab</a:t>
            </a:r>
            <a:r>
              <a:rPr lang="en-US" b="1" dirty="0">
                <a:solidFill>
                  <a:srgbClr val="000000"/>
                </a:solidFill>
              </a:rPr>
              <a:t> network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1219200" y="1676400"/>
            <a:ext cx="1828800" cy="838200"/>
          </a:xfrm>
          <a:prstGeom prst="rect">
            <a:avLst/>
          </a:prstGeom>
          <a:solidFill>
            <a:srgbClr val="FFCCC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</a:rPr>
              <a:t>Iran </a:t>
            </a:r>
            <a:r>
              <a:rPr lang="en-US" b="1" dirty="0" err="1">
                <a:solidFill>
                  <a:srgbClr val="000000"/>
                </a:solidFill>
              </a:rPr>
              <a:t>Nanosafety</a:t>
            </a:r>
            <a:endParaRPr lang="en-US" b="1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</a:rPr>
              <a:t>Network</a:t>
            </a:r>
          </a:p>
        </p:txBody>
      </p:sp>
      <p:sp>
        <p:nvSpPr>
          <p:cNvPr id="10" name="Rectangle 9"/>
          <p:cNvSpPr/>
          <p:nvPr/>
        </p:nvSpPr>
        <p:spPr>
          <a:xfrm>
            <a:off x="838200" y="2895600"/>
            <a:ext cx="1752600" cy="762000"/>
          </a:xfrm>
          <a:prstGeom prst="rect">
            <a:avLst/>
          </a:prstGeom>
          <a:solidFill>
            <a:srgbClr val="FFCCC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</a:rPr>
              <a:t>Ministry of</a:t>
            </a:r>
          </a:p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</a:rPr>
              <a:t>Agriculture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14400" y="3962400"/>
            <a:ext cx="1752600" cy="762000"/>
          </a:xfrm>
          <a:prstGeom prst="rect">
            <a:avLst/>
          </a:prstGeom>
          <a:solidFill>
            <a:srgbClr val="FFCCC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rgbClr val="000000"/>
                </a:solidFill>
              </a:rPr>
              <a:t>Nano Standard </a:t>
            </a:r>
            <a:r>
              <a:rPr lang="en-US" b="1" dirty="0">
                <a:solidFill>
                  <a:srgbClr val="000000"/>
                </a:solidFill>
              </a:rPr>
              <a:t>Committee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33600" y="5257800"/>
            <a:ext cx="1752600" cy="762000"/>
          </a:xfrm>
          <a:prstGeom prst="rect">
            <a:avLst/>
          </a:prstGeom>
          <a:solidFill>
            <a:srgbClr val="FFCCC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rgbClr val="000000"/>
                </a:solidFill>
              </a:rPr>
              <a:t>Customs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81400" y="1219200"/>
            <a:ext cx="1752600" cy="762000"/>
          </a:xfrm>
          <a:prstGeom prst="rect">
            <a:avLst/>
          </a:prstGeom>
          <a:solidFill>
            <a:srgbClr val="FFCCC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rgbClr val="000000"/>
                </a:solidFill>
              </a:rPr>
              <a:t>Institute of Standard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43400" y="5257800"/>
            <a:ext cx="1752600" cy="762000"/>
          </a:xfrm>
          <a:prstGeom prst="rect">
            <a:avLst/>
          </a:prstGeom>
          <a:solidFill>
            <a:srgbClr val="FFCCC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</a:rPr>
              <a:t>Ministry of Health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019800" y="4343400"/>
            <a:ext cx="1905000" cy="838200"/>
          </a:xfrm>
          <a:prstGeom prst="rect">
            <a:avLst/>
          </a:prstGeom>
          <a:solidFill>
            <a:srgbClr val="FFCCC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</a:rPr>
              <a:t>Department of </a:t>
            </a:r>
          </a:p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</a:rPr>
              <a:t>Environment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2200" y="2971800"/>
            <a:ext cx="1752600" cy="838200"/>
          </a:xfrm>
          <a:prstGeom prst="rect">
            <a:avLst/>
          </a:prstGeom>
          <a:solidFill>
            <a:srgbClr val="FFCCC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a-IR" b="1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</a:rPr>
              <a:t>Tech-Market service corridor</a:t>
            </a:r>
          </a:p>
          <a:p>
            <a:pPr algn="ctr">
              <a:defRPr/>
            </a:pPr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17" name="Straight Connector 16"/>
          <p:cNvCxnSpPr>
            <a:stCxn id="7" idx="2"/>
            <a:endCxn id="10" idx="3"/>
          </p:cNvCxnSpPr>
          <p:nvPr/>
        </p:nvCxnSpPr>
        <p:spPr>
          <a:xfrm rot="10800000">
            <a:off x="2590800" y="3276600"/>
            <a:ext cx="762000" cy="114300"/>
          </a:xfrm>
          <a:prstGeom prst="line">
            <a:avLst/>
          </a:prstGeom>
          <a:ln>
            <a:solidFill>
              <a:srgbClr val="0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11" idx="3"/>
          </p:cNvCxnSpPr>
          <p:nvPr/>
        </p:nvCxnSpPr>
        <p:spPr>
          <a:xfrm rot="10800000" flipV="1">
            <a:off x="2667000" y="3810000"/>
            <a:ext cx="838200" cy="533400"/>
          </a:xfrm>
          <a:prstGeom prst="line">
            <a:avLst/>
          </a:prstGeom>
          <a:ln>
            <a:solidFill>
              <a:srgbClr val="0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9" idx="3"/>
          </p:cNvCxnSpPr>
          <p:nvPr/>
        </p:nvCxnSpPr>
        <p:spPr>
          <a:xfrm rot="10800000">
            <a:off x="3048000" y="2095500"/>
            <a:ext cx="762000" cy="723900"/>
          </a:xfrm>
          <a:prstGeom prst="line">
            <a:avLst/>
          </a:prstGeom>
          <a:ln>
            <a:solidFill>
              <a:srgbClr val="0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7" idx="0"/>
            <a:endCxn id="13" idx="2"/>
          </p:cNvCxnSpPr>
          <p:nvPr/>
        </p:nvCxnSpPr>
        <p:spPr>
          <a:xfrm rot="16200000" flipV="1">
            <a:off x="4152900" y="2286000"/>
            <a:ext cx="685800" cy="76200"/>
          </a:xfrm>
          <a:prstGeom prst="line">
            <a:avLst/>
          </a:prstGeom>
          <a:ln>
            <a:solidFill>
              <a:srgbClr val="0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8" idx="1"/>
          </p:cNvCxnSpPr>
          <p:nvPr/>
        </p:nvCxnSpPr>
        <p:spPr>
          <a:xfrm flipV="1">
            <a:off x="5105400" y="2209800"/>
            <a:ext cx="685800" cy="533400"/>
          </a:xfrm>
          <a:prstGeom prst="line">
            <a:avLst/>
          </a:prstGeom>
          <a:ln>
            <a:solidFill>
              <a:srgbClr val="0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7" idx="6"/>
            <a:endCxn id="16" idx="1"/>
          </p:cNvCxnSpPr>
          <p:nvPr/>
        </p:nvCxnSpPr>
        <p:spPr>
          <a:xfrm>
            <a:off x="5715000" y="3390900"/>
            <a:ext cx="457200" cy="1588"/>
          </a:xfrm>
          <a:prstGeom prst="line">
            <a:avLst/>
          </a:prstGeom>
          <a:ln>
            <a:solidFill>
              <a:srgbClr val="0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12" idx="0"/>
          </p:cNvCxnSpPr>
          <p:nvPr/>
        </p:nvCxnSpPr>
        <p:spPr>
          <a:xfrm rot="5400000">
            <a:off x="2914650" y="4133850"/>
            <a:ext cx="1219200" cy="1028700"/>
          </a:xfrm>
          <a:prstGeom prst="line">
            <a:avLst/>
          </a:prstGeom>
          <a:ln>
            <a:solidFill>
              <a:srgbClr val="0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14" idx="0"/>
          </p:cNvCxnSpPr>
          <p:nvPr/>
        </p:nvCxnSpPr>
        <p:spPr>
          <a:xfrm rot="16200000" flipH="1">
            <a:off x="4362450" y="4400550"/>
            <a:ext cx="1143000" cy="571500"/>
          </a:xfrm>
          <a:prstGeom prst="line">
            <a:avLst/>
          </a:prstGeom>
          <a:ln>
            <a:solidFill>
              <a:srgbClr val="0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15" idx="1"/>
          </p:cNvCxnSpPr>
          <p:nvPr/>
        </p:nvCxnSpPr>
        <p:spPr>
          <a:xfrm>
            <a:off x="5029200" y="3886200"/>
            <a:ext cx="990600" cy="876300"/>
          </a:xfrm>
          <a:prstGeom prst="line">
            <a:avLst/>
          </a:prstGeom>
          <a:ln>
            <a:solidFill>
              <a:srgbClr val="0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7772400" y="2514600"/>
            <a:ext cx="1295400" cy="457200"/>
          </a:xfrm>
          <a:prstGeom prst="roundRect">
            <a:avLst/>
          </a:prstGeom>
          <a:solidFill>
            <a:srgbClr val="FFFFC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err="1" smtClean="0">
                <a:solidFill>
                  <a:srgbClr val="000000"/>
                </a:solidFill>
              </a:rPr>
              <a:t>Nanoscale</a:t>
            </a:r>
            <a:r>
              <a:rPr lang="en-US" sz="1400" b="1" dirty="0" smtClean="0">
                <a:solidFill>
                  <a:srgbClr val="000000"/>
                </a:solidFill>
              </a:rPr>
              <a:t> Audit</a:t>
            </a:r>
            <a:endParaRPr lang="en-US" sz="1400" b="1" dirty="0">
              <a:solidFill>
                <a:srgbClr val="000000"/>
              </a:solidFill>
            </a:endParaRPr>
          </a:p>
        </p:txBody>
      </p:sp>
      <p:cxnSp>
        <p:nvCxnSpPr>
          <p:cNvPr id="27" name="Straight Connector 26"/>
          <p:cNvCxnSpPr>
            <a:stCxn id="26" idx="2"/>
            <a:endCxn id="16" idx="3"/>
          </p:cNvCxnSpPr>
          <p:nvPr/>
        </p:nvCxnSpPr>
        <p:spPr>
          <a:xfrm rot="5400000">
            <a:off x="7962900" y="2933700"/>
            <a:ext cx="419100" cy="4953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6667500" y="800099"/>
            <a:ext cx="2400300" cy="609600"/>
          </a:xfrm>
          <a:prstGeom prst="roundRect">
            <a:avLst/>
          </a:prstGeom>
          <a:solidFill>
            <a:srgbClr val="FFFFC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solidFill>
                  <a:srgbClr val="000000"/>
                </a:solidFill>
              </a:rPr>
              <a:t>Property/Specifications </a:t>
            </a:r>
            <a:r>
              <a:rPr lang="en-US" sz="1400" b="1" dirty="0">
                <a:solidFill>
                  <a:srgbClr val="000000"/>
                </a:solidFill>
              </a:rPr>
              <a:t>assessment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7315200" y="1466849"/>
            <a:ext cx="457200" cy="36195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57"/>
          <p:cNvSpPr txBox="1">
            <a:spLocks noChangeArrowheads="1"/>
          </p:cNvSpPr>
          <p:nvPr/>
        </p:nvSpPr>
        <p:spPr bwMode="auto">
          <a:xfrm>
            <a:off x="-57150" y="187270"/>
            <a:ext cx="3581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 err="1" smtClean="0">
                <a:solidFill>
                  <a:srgbClr val="FFFF00"/>
                </a:solidFill>
              </a:rPr>
              <a:t>Nanomark</a:t>
            </a:r>
            <a:r>
              <a:rPr lang="en-US" sz="2400" b="1" dirty="0" smtClean="0">
                <a:solidFill>
                  <a:srgbClr val="FFFF00"/>
                </a:solidFill>
              </a:rPr>
              <a:t> Committee Structure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30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674" y="188641"/>
            <a:ext cx="7204774" cy="864096"/>
          </a:xfrm>
        </p:spPr>
        <p:txBody>
          <a:bodyPr/>
          <a:lstStyle/>
          <a:p>
            <a:r>
              <a:rPr lang="en-US" dirty="0" smtClean="0"/>
              <a:t>Some of the Future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663880" cy="4805503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smtClean="0">
                <a:latin typeface="Times New Roman" pitchFamily="18" charset="0"/>
              </a:rPr>
              <a:t>1- The development of more than </a:t>
            </a:r>
            <a:r>
              <a:rPr lang="en-US" sz="1800" b="1" dirty="0" smtClean="0">
                <a:latin typeface="Times New Roman" pitchFamily="18" charset="0"/>
              </a:rPr>
              <a:t>300 </a:t>
            </a:r>
            <a:r>
              <a:rPr lang="en-US" sz="1800" b="1" dirty="0" smtClean="0">
                <a:latin typeface="Times New Roman" pitchFamily="18" charset="0"/>
              </a:rPr>
              <a:t>national </a:t>
            </a:r>
            <a:r>
              <a:rPr lang="en-US" sz="1800" b="1" dirty="0" err="1" smtClean="0">
                <a:latin typeface="Times New Roman" pitchFamily="18" charset="0"/>
              </a:rPr>
              <a:t>nanostandards</a:t>
            </a:r>
            <a:r>
              <a:rPr lang="en-US" sz="1800" b="1" dirty="0" smtClean="0">
                <a:latin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1800" b="1" dirty="0" smtClean="0">
                <a:latin typeface="Times New Roman" pitchFamily="18" charset="0"/>
              </a:rPr>
              <a:t>2- Increased contribution to ISO/TC229 standards.</a:t>
            </a:r>
          </a:p>
          <a:p>
            <a:pPr marL="0" indent="0">
              <a:buNone/>
            </a:pPr>
            <a:r>
              <a:rPr lang="en-US" sz="1800" b="1" dirty="0" smtClean="0">
                <a:latin typeface="Times New Roman" pitchFamily="18" charset="0"/>
              </a:rPr>
              <a:t>3- Implementing </a:t>
            </a:r>
            <a:r>
              <a:rPr lang="en-US" sz="1800" b="1" dirty="0" err="1" smtClean="0">
                <a:latin typeface="Times New Roman" pitchFamily="18" charset="0"/>
              </a:rPr>
              <a:t>Nanomark</a:t>
            </a:r>
            <a:r>
              <a:rPr lang="en-US" sz="1800" b="1" dirty="0" smtClean="0">
                <a:latin typeface="Times New Roman" pitchFamily="18" charset="0"/>
              </a:rPr>
              <a:t> scheme for both nationally produced and imported </a:t>
            </a:r>
            <a:r>
              <a:rPr lang="en-US" sz="1800" b="1" dirty="0" err="1" smtClean="0">
                <a:latin typeface="Times New Roman" pitchFamily="18" charset="0"/>
              </a:rPr>
              <a:t>nanoproducts</a:t>
            </a:r>
            <a:r>
              <a:rPr lang="en-US" sz="1800" b="1" dirty="0" smtClean="0">
                <a:latin typeface="Times New Roman" pitchFamily="18" charset="0"/>
              </a:rPr>
              <a:t> as a mandatory step in future.</a:t>
            </a:r>
          </a:p>
          <a:p>
            <a:pPr marL="0" indent="0">
              <a:buNone/>
            </a:pPr>
            <a:r>
              <a:rPr lang="en-US" sz="1800" b="1" dirty="0" smtClean="0">
                <a:latin typeface="Times New Roman" pitchFamily="18" charset="0"/>
              </a:rPr>
              <a:t>4- Reinforcing regional and international collaborations for developing </a:t>
            </a:r>
            <a:r>
              <a:rPr lang="en-US" sz="1800" b="1" dirty="0" err="1" smtClean="0">
                <a:latin typeface="Times New Roman" pitchFamily="18" charset="0"/>
              </a:rPr>
              <a:t>nanostandards</a:t>
            </a:r>
            <a:r>
              <a:rPr lang="en-US" sz="1800" b="1" dirty="0" smtClean="0">
                <a:latin typeface="Times New Roman" pitchFamily="18" charset="0"/>
              </a:rPr>
              <a:t>, regulations and protocols related to </a:t>
            </a:r>
            <a:r>
              <a:rPr lang="en-US" sz="1800" b="1" dirty="0" err="1" smtClean="0">
                <a:latin typeface="Times New Roman" pitchFamily="18" charset="0"/>
              </a:rPr>
              <a:t>nanosafety</a:t>
            </a:r>
            <a:r>
              <a:rPr lang="en-US" sz="1800" b="1" dirty="0" smtClean="0">
                <a:latin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1800" b="1" dirty="0" smtClean="0">
                <a:latin typeface="Times New Roman" pitchFamily="18" charset="0"/>
              </a:rPr>
              <a:t>5- Supporting the development and commercialization of  RM by Iranian institutes and companies.</a:t>
            </a:r>
          </a:p>
          <a:p>
            <a:pPr marL="0" indent="0">
              <a:buNone/>
            </a:pPr>
            <a:r>
              <a:rPr lang="en-US" sz="1800" b="1" dirty="0" smtClean="0">
                <a:latin typeface="Times New Roman" pitchFamily="18" charset="0"/>
              </a:rPr>
              <a:t>6-The development of national </a:t>
            </a:r>
            <a:r>
              <a:rPr lang="en-US" sz="1800" b="1" dirty="0" err="1" smtClean="0">
                <a:latin typeface="Times New Roman" pitchFamily="18" charset="0"/>
              </a:rPr>
              <a:t>nanometerology</a:t>
            </a:r>
            <a:r>
              <a:rPr lang="en-US" sz="1800" b="1" dirty="0" smtClean="0">
                <a:latin typeface="Times New Roman" pitchFamily="18" charset="0"/>
              </a:rPr>
              <a:t> initiative (currently under way) and establishment of Iran </a:t>
            </a:r>
            <a:r>
              <a:rPr lang="en-US" sz="1800" b="1" dirty="0" err="1" smtClean="0">
                <a:latin typeface="Times New Roman" pitchFamily="18" charset="0"/>
              </a:rPr>
              <a:t>Nanometerology</a:t>
            </a:r>
            <a:r>
              <a:rPr lang="en-US" sz="1800" b="1" dirty="0" smtClean="0">
                <a:latin typeface="Times New Roman" pitchFamily="18" charset="0"/>
              </a:rPr>
              <a:t> central institute</a:t>
            </a:r>
            <a:endParaRPr lang="en-US" sz="18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03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5" t="437" r="19113" b="-437"/>
          <a:stretch/>
        </p:blipFill>
        <p:spPr>
          <a:xfrm>
            <a:off x="0" y="8350"/>
            <a:ext cx="9144000" cy="78216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94567" y="3933690"/>
            <a:ext cx="7301428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Thanks For Your Attention</a:t>
            </a:r>
            <a:endParaRPr lang="en-US" sz="5400" b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88640"/>
            <a:ext cx="3203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Damavand Mountain,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09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History of INIC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61" b="17455"/>
          <a:stretch/>
        </p:blipFill>
        <p:spPr>
          <a:xfrm>
            <a:off x="304800" y="3167299"/>
            <a:ext cx="8077200" cy="1258651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-2888343" y="1524000"/>
            <a:ext cx="2667000" cy="1693092"/>
            <a:chOff x="-2873829" y="1524000"/>
            <a:chExt cx="2667000" cy="1693092"/>
          </a:xfrm>
        </p:grpSpPr>
        <p:sp>
          <p:nvSpPr>
            <p:cNvPr id="11" name="Isosceles Triangle 10"/>
            <p:cNvSpPr/>
            <p:nvPr/>
          </p:nvSpPr>
          <p:spPr>
            <a:xfrm rot="10800000" flipH="1">
              <a:off x="-2873829" y="1540692"/>
              <a:ext cx="2667000" cy="1676400"/>
            </a:xfrm>
            <a:prstGeom prst="triangl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-2474686" y="1524000"/>
              <a:ext cx="188685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Nanotechnology Policy </a:t>
              </a:r>
              <a:r>
                <a:rPr lang="en-US" sz="2000" i="1" dirty="0" smtClean="0">
                  <a:latin typeface="Times New Roman" pitchFamily="18" charset="0"/>
                  <a:cs typeface="Times New Roman" pitchFamily="18" charset="0"/>
                </a:rPr>
                <a:t>Studies</a:t>
              </a:r>
              <a:endParaRPr lang="en-US" sz="2000" i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0" y="7048500"/>
            <a:ext cx="2667000" cy="1745397"/>
            <a:chOff x="0" y="5486400"/>
            <a:chExt cx="2667000" cy="1745397"/>
          </a:xfrm>
        </p:grpSpPr>
        <p:sp>
          <p:nvSpPr>
            <p:cNvPr id="15" name="Isosceles Triangle 14"/>
            <p:cNvSpPr/>
            <p:nvPr/>
          </p:nvSpPr>
          <p:spPr>
            <a:xfrm flipH="1">
              <a:off x="0" y="5486400"/>
              <a:ext cx="2667000" cy="1676400"/>
            </a:xfrm>
            <a:prstGeom prst="triangl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57414" y="6400800"/>
              <a:ext cx="20047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Establishment of </a:t>
              </a:r>
              <a:r>
                <a:rPr lang="en-US" sz="2400" i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INIC</a:t>
              </a:r>
              <a:endParaRPr lang="en-US" sz="24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703707" y="4314914"/>
            <a:ext cx="2667000" cy="1704885"/>
            <a:chOff x="9703707" y="4314914"/>
            <a:chExt cx="2667000" cy="1704885"/>
          </a:xfrm>
        </p:grpSpPr>
        <p:sp>
          <p:nvSpPr>
            <p:cNvPr id="19" name="Isosceles Triangle 18"/>
            <p:cNvSpPr/>
            <p:nvPr/>
          </p:nvSpPr>
          <p:spPr>
            <a:xfrm rot="10800000" flipH="1">
              <a:off x="9703707" y="4343399"/>
              <a:ext cx="2667000" cy="1676400"/>
            </a:xfrm>
            <a:prstGeom prst="triangl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061121" y="4314914"/>
              <a:ext cx="20047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Cabinet passed </a:t>
              </a:r>
              <a:r>
                <a:rPr lang="en-US" sz="2400" i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NT</a:t>
              </a:r>
              <a:endParaRPr lang="en-US" sz="24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Program</a:t>
              </a:r>
              <a:endParaRPr lang="en-US" sz="24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82814" y="4520773"/>
            <a:ext cx="10287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2001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53300" y="4520773"/>
            <a:ext cx="10287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2005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924300" y="4520773"/>
            <a:ext cx="10287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2003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37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6 -0.14543 L 0.1309 -0.14543 C 0.19236 -0.14543 0.2684 -0.09364 0.2684 -0.0511 L 0.2684 0.04324 " pathEditMode="relative" rAng="0" ptsTypes="FfFF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94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98844E-6 L 0.16875 3.98844E-6 C 0.24393 3.98844E-6 0.3375 -0.08625 0.3375 -0.1563 L 0.3375 -0.31006 " pathEditMode="relative" rAng="0" ptsTypes="FfFF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75" y="-15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2 -0.43075 L -0.17431 -0.43075 C -0.24913 -0.43075 -0.34045 -0.41572 -0.34045 -0.403 L -0.34045 -0.37526 " pathEditMode="relative" rAng="0" ptsTypes="FfFF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67" y="27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2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 rot="16200000">
            <a:off x="1097280" y="4328159"/>
            <a:ext cx="3017520" cy="822960"/>
          </a:xfrm>
          <a:prstGeom prst="roundRect">
            <a:avLst/>
          </a:prstGeom>
          <a:solidFill>
            <a:schemeClr val="accent2"/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bIns="91440" anchor="ctr"/>
          <a:lstStyle/>
          <a:p>
            <a:pPr marL="168275" algn="ctr" fontAlgn="auto">
              <a:lnSpc>
                <a:spcPct val="120000"/>
              </a:lnSpc>
              <a:spcBef>
                <a:spcPct val="25000"/>
              </a:spcBef>
              <a:spcAft>
                <a:spcPts val="0"/>
              </a:spcAft>
              <a:buClr>
                <a:schemeClr val="tx2"/>
              </a:buClr>
              <a:buSzPct val="70000"/>
              <a:defRPr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Tech-Market Services Corridor </a:t>
            </a:r>
          </a:p>
        </p:txBody>
      </p:sp>
      <p:sp>
        <p:nvSpPr>
          <p:cNvPr id="4" name="Rounded Rectangle 3"/>
          <p:cNvSpPr/>
          <p:nvPr/>
        </p:nvSpPr>
        <p:spPr bwMode="auto">
          <a:xfrm rot="16200000">
            <a:off x="5821680" y="4328160"/>
            <a:ext cx="3017520" cy="822960"/>
          </a:xfrm>
          <a:prstGeom prst="roundRect">
            <a:avLst/>
          </a:prstGeom>
          <a:solidFill>
            <a:schemeClr val="accent2"/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bIns="91440" anchor="ctr"/>
          <a:lstStyle/>
          <a:p>
            <a:pPr marL="168275" algn="ctr" fontAlgn="auto">
              <a:lnSpc>
                <a:spcPct val="120000"/>
              </a:lnSpc>
              <a:spcBef>
                <a:spcPct val="25000"/>
              </a:spcBef>
              <a:spcAft>
                <a:spcPts val="0"/>
              </a:spcAft>
              <a:buClr>
                <a:schemeClr val="tx2"/>
              </a:buClr>
              <a:buSzPct val="70000"/>
              <a:defRPr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Science and Technology Infrastructures</a:t>
            </a:r>
          </a:p>
        </p:txBody>
      </p:sp>
      <p:sp>
        <p:nvSpPr>
          <p:cNvPr id="5" name="Rounded Rectangle 4"/>
          <p:cNvSpPr/>
          <p:nvPr/>
        </p:nvSpPr>
        <p:spPr bwMode="auto">
          <a:xfrm rot="16200000">
            <a:off x="6766560" y="4328160"/>
            <a:ext cx="3017520" cy="822960"/>
          </a:xfrm>
          <a:prstGeom prst="roundRect">
            <a:avLst/>
          </a:prstGeom>
          <a:solidFill>
            <a:schemeClr val="accent2"/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bIns="91440" anchor="ctr"/>
          <a:lstStyle/>
          <a:p>
            <a:pPr marL="168275" algn="ctr" fontAlgn="auto">
              <a:lnSpc>
                <a:spcPct val="120000"/>
              </a:lnSpc>
              <a:spcBef>
                <a:spcPct val="25000"/>
              </a:spcBef>
              <a:spcAft>
                <a:spcPts val="0"/>
              </a:spcAft>
              <a:buClr>
                <a:schemeClr val="tx2"/>
              </a:buClr>
              <a:buSzPct val="70000"/>
              <a:defRPr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 Awareness</a:t>
            </a:r>
          </a:p>
        </p:txBody>
      </p:sp>
      <p:sp>
        <p:nvSpPr>
          <p:cNvPr id="6" name="Rounded Rectangle 5"/>
          <p:cNvSpPr/>
          <p:nvPr/>
        </p:nvSpPr>
        <p:spPr bwMode="auto">
          <a:xfrm rot="16200000">
            <a:off x="4876800" y="4328160"/>
            <a:ext cx="3017520" cy="822960"/>
          </a:xfrm>
          <a:prstGeom prst="roundRect">
            <a:avLst/>
          </a:prstGeom>
          <a:solidFill>
            <a:schemeClr val="accent2"/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bIns="91440" anchor="ctr"/>
          <a:lstStyle/>
          <a:p>
            <a:pPr marL="168275" algn="ctr" fontAlgn="auto">
              <a:lnSpc>
                <a:spcPct val="120000"/>
              </a:lnSpc>
              <a:spcBef>
                <a:spcPct val="25000"/>
              </a:spcBef>
              <a:spcAft>
                <a:spcPts val="0"/>
              </a:spcAft>
              <a:buClr>
                <a:schemeClr val="tx2"/>
              </a:buClr>
              <a:buSzPct val="70000"/>
              <a:defRPr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 Resources Development</a:t>
            </a:r>
          </a:p>
        </p:txBody>
      </p:sp>
      <p:sp>
        <p:nvSpPr>
          <p:cNvPr id="7" name="Rounded Rectangle 6"/>
          <p:cNvSpPr/>
          <p:nvPr/>
        </p:nvSpPr>
        <p:spPr bwMode="auto">
          <a:xfrm rot="16200000">
            <a:off x="3931920" y="4328160"/>
            <a:ext cx="3017520" cy="822960"/>
          </a:xfrm>
          <a:prstGeom prst="roundRect">
            <a:avLst/>
          </a:prstGeom>
          <a:solidFill>
            <a:schemeClr val="accent2"/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bIns="91440" anchor="ctr"/>
          <a:lstStyle/>
          <a:p>
            <a:pPr marL="168275" algn="ctr" fontAlgn="auto">
              <a:lnSpc>
                <a:spcPct val="120000"/>
              </a:lnSpc>
              <a:spcBef>
                <a:spcPct val="25000"/>
              </a:spcBef>
              <a:spcAft>
                <a:spcPts val="0"/>
              </a:spcAft>
              <a:buClr>
                <a:schemeClr val="tx2"/>
              </a:buClr>
              <a:buSzPct val="70000"/>
              <a:defRPr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Cooperation</a:t>
            </a:r>
          </a:p>
        </p:txBody>
      </p:sp>
      <p:sp>
        <p:nvSpPr>
          <p:cNvPr id="8" name="Rounded Rectangle 7"/>
          <p:cNvSpPr/>
          <p:nvPr/>
        </p:nvSpPr>
        <p:spPr bwMode="auto">
          <a:xfrm rot="16200000">
            <a:off x="152400" y="4328159"/>
            <a:ext cx="3017520" cy="822960"/>
          </a:xfrm>
          <a:prstGeom prst="roundRect">
            <a:avLst/>
          </a:prstGeom>
          <a:solidFill>
            <a:schemeClr val="accent2"/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bIns="91440" anchor="ctr"/>
          <a:lstStyle/>
          <a:p>
            <a:pPr marL="168275" algn="ctr" fontAlgn="auto">
              <a:lnSpc>
                <a:spcPct val="120000"/>
              </a:lnSpc>
              <a:spcBef>
                <a:spcPct val="25000"/>
              </a:spcBef>
              <a:spcAft>
                <a:spcPts val="0"/>
              </a:spcAft>
              <a:buClr>
                <a:schemeClr val="tx2"/>
              </a:buClr>
              <a:buSzPct val="70000"/>
              <a:defRPr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Industrial Development</a:t>
            </a:r>
          </a:p>
        </p:txBody>
      </p:sp>
      <p:sp>
        <p:nvSpPr>
          <p:cNvPr id="9" name="Rounded Rectangle 8"/>
          <p:cNvSpPr/>
          <p:nvPr/>
        </p:nvSpPr>
        <p:spPr bwMode="auto">
          <a:xfrm rot="16200000">
            <a:off x="2042160" y="4328160"/>
            <a:ext cx="3017520" cy="822960"/>
          </a:xfrm>
          <a:prstGeom prst="roundRect">
            <a:avLst/>
          </a:prstGeom>
          <a:solidFill>
            <a:schemeClr val="accent2"/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bIns="914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Technology Development</a:t>
            </a:r>
          </a:p>
        </p:txBody>
      </p:sp>
      <p:sp>
        <p:nvSpPr>
          <p:cNvPr id="10" name="Rounded Rectangle 9"/>
          <p:cNvSpPr/>
          <p:nvPr/>
        </p:nvSpPr>
        <p:spPr bwMode="auto">
          <a:xfrm rot="16200000">
            <a:off x="-792480" y="4328159"/>
            <a:ext cx="3017520" cy="822960"/>
          </a:xfrm>
          <a:prstGeom prst="roundRect">
            <a:avLst/>
          </a:prstGeom>
          <a:solidFill>
            <a:schemeClr val="accent2"/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bIns="91440" anchor="ctr"/>
          <a:lstStyle/>
          <a:p>
            <a:pPr marL="168275" algn="ctr" fontAlgn="auto">
              <a:lnSpc>
                <a:spcPct val="120000"/>
              </a:lnSpc>
              <a:spcBef>
                <a:spcPct val="25000"/>
              </a:spcBef>
              <a:spcAft>
                <a:spcPts val="0"/>
              </a:spcAft>
              <a:buClr>
                <a:schemeClr val="tx2"/>
              </a:buClr>
              <a:buSzPct val="70000"/>
              <a:defRPr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Commercialization Development</a:t>
            </a:r>
          </a:p>
        </p:txBody>
      </p:sp>
      <p:sp>
        <p:nvSpPr>
          <p:cNvPr id="11" name="Rounded Rectangle 10"/>
          <p:cNvSpPr/>
          <p:nvPr/>
        </p:nvSpPr>
        <p:spPr bwMode="auto">
          <a:xfrm rot="16200000">
            <a:off x="2987040" y="4328160"/>
            <a:ext cx="3017520" cy="82296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168275" algn="ctr" fontAlgn="auto">
              <a:lnSpc>
                <a:spcPct val="120000"/>
              </a:lnSpc>
              <a:spcBef>
                <a:spcPct val="25000"/>
              </a:spcBef>
              <a:spcAft>
                <a:spcPts val="0"/>
              </a:spcAft>
              <a:buClr>
                <a:schemeClr val="tx2"/>
              </a:buClr>
              <a:buSzPct val="70000"/>
              <a:defRPr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Head of Secretariat</a:t>
            </a:r>
          </a:p>
        </p:txBody>
      </p:sp>
      <p:cxnSp>
        <p:nvCxnSpPr>
          <p:cNvPr id="12" name="Straight Connector 11"/>
          <p:cNvCxnSpPr>
            <a:stCxn id="13" idx="1"/>
            <a:endCxn id="14" idx="3"/>
          </p:cNvCxnSpPr>
          <p:nvPr/>
        </p:nvCxnSpPr>
        <p:spPr>
          <a:xfrm flipH="1">
            <a:off x="2438400" y="746760"/>
            <a:ext cx="685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 bwMode="auto">
          <a:xfrm>
            <a:off x="3124200" y="152400"/>
            <a:ext cx="2435367" cy="118872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rIns="0" bIns="91440" anchor="ctr"/>
          <a:lstStyle/>
          <a:p>
            <a:pPr marL="168275" algn="ctr" fontAlgn="auto">
              <a:lnSpc>
                <a:spcPct val="120000"/>
              </a:lnSpc>
              <a:spcBef>
                <a:spcPct val="25000"/>
              </a:spcBef>
              <a:spcAft>
                <a:spcPts val="0"/>
              </a:spcAft>
              <a:buClr>
                <a:schemeClr val="tx2"/>
              </a:buClr>
              <a:buSzPct val="70000"/>
              <a:defRPr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President Deputy 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Science and Technology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1066800" y="335280"/>
            <a:ext cx="1371600" cy="82296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rIns="0" bIns="914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INIC Board of Trustees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3656083" y="1701367"/>
            <a:ext cx="1371600" cy="9144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rIns="0" bIns="91440" anchor="ctr"/>
          <a:lstStyle/>
          <a:p>
            <a:pPr marL="168275" algn="ctr" fontAlgn="auto">
              <a:lnSpc>
                <a:spcPct val="120000"/>
              </a:lnSpc>
              <a:spcBef>
                <a:spcPct val="25000"/>
              </a:spcBef>
              <a:spcAft>
                <a:spcPts val="0"/>
              </a:spcAft>
              <a:buClr>
                <a:schemeClr val="tx2"/>
              </a:buClr>
              <a:buSzPct val="70000"/>
              <a:defRPr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Secretary General 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6172199" y="1600200"/>
            <a:ext cx="1828800" cy="109728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rIns="0" bIns="91440" anchor="ctr"/>
          <a:lstStyle/>
          <a:p>
            <a:pPr marL="168275" algn="ctr" fontAlgn="auto">
              <a:lnSpc>
                <a:spcPct val="120000"/>
              </a:lnSpc>
              <a:spcBef>
                <a:spcPct val="25000"/>
              </a:spcBef>
              <a:spcAft>
                <a:spcPts val="0"/>
              </a:spcAft>
              <a:buClr>
                <a:schemeClr val="tx2"/>
              </a:buClr>
              <a:buSzPct val="70000"/>
              <a:defRPr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INIC Coordination Board</a:t>
            </a:r>
          </a:p>
        </p:txBody>
      </p:sp>
      <p:cxnSp>
        <p:nvCxnSpPr>
          <p:cNvPr id="18" name="Straight Connector 17"/>
          <p:cNvCxnSpPr>
            <a:stCxn id="13" idx="2"/>
            <a:endCxn id="15" idx="0"/>
          </p:cNvCxnSpPr>
          <p:nvPr/>
        </p:nvCxnSpPr>
        <p:spPr>
          <a:xfrm flipH="1">
            <a:off x="4341883" y="1341120"/>
            <a:ext cx="1" cy="36024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5" idx="3"/>
            <a:endCxn id="16" idx="1"/>
          </p:cNvCxnSpPr>
          <p:nvPr/>
        </p:nvCxnSpPr>
        <p:spPr>
          <a:xfrm flipV="1">
            <a:off x="5027683" y="2148840"/>
            <a:ext cx="1144516" cy="97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04800" y="3048000"/>
            <a:ext cx="83820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5335">
            <a:off x="3171349" y="6222936"/>
            <a:ext cx="1955716" cy="6178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cxnSp>
        <p:nvCxnSpPr>
          <p:cNvPr id="20" name="Straight Connector 19"/>
          <p:cNvCxnSpPr/>
          <p:nvPr/>
        </p:nvCxnSpPr>
        <p:spPr>
          <a:xfrm flipH="1">
            <a:off x="4345196" y="2687753"/>
            <a:ext cx="1" cy="36024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83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500"/>
                            </p:stCondLst>
                            <p:childTnLst>
                              <p:par>
                                <p:cTn id="8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7348">
            <a:off x="360695" y="900541"/>
            <a:ext cx="6416040" cy="52716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Frames of the Future Strategy</a:t>
            </a:r>
          </a:p>
        </p:txBody>
      </p:sp>
      <p:grpSp>
        <p:nvGrpSpPr>
          <p:cNvPr id="12" name="Group 39"/>
          <p:cNvGrpSpPr>
            <a:grpSpLocks/>
          </p:cNvGrpSpPr>
          <p:nvPr/>
        </p:nvGrpSpPr>
        <p:grpSpPr bwMode="auto">
          <a:xfrm>
            <a:off x="1500174" y="2488182"/>
            <a:ext cx="1623200" cy="1214437"/>
            <a:chOff x="2643174" y="3143248"/>
            <a:chExt cx="1623200" cy="1214437"/>
          </a:xfrm>
          <a:solidFill>
            <a:schemeClr val="accent3">
              <a:lumMod val="50000"/>
            </a:schemeClr>
          </a:solidFill>
        </p:grpSpPr>
        <p:sp>
          <p:nvSpPr>
            <p:cNvPr id="13" name="AutoShape 6"/>
            <p:cNvSpPr>
              <a:spLocks noChangeArrowheads="1"/>
            </p:cNvSpPr>
            <p:nvPr/>
          </p:nvSpPr>
          <p:spPr bwMode="auto">
            <a:xfrm>
              <a:off x="2643174" y="3143248"/>
              <a:ext cx="1620838" cy="1214437"/>
            </a:xfrm>
            <a:prstGeom prst="roundRect">
              <a:avLst>
                <a:gd name="adj" fmla="val 13745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solidFill>
                  <a:srgbClr val="FFC000"/>
                </a:solidFill>
                <a:latin typeface="Calibri" pitchFamily="34" charset="0"/>
                <a:cs typeface="B Nazanin" pitchFamily="2" charset="-78"/>
              </a:endParaRPr>
            </a:p>
          </p:txBody>
        </p:sp>
        <p:sp>
          <p:nvSpPr>
            <p:cNvPr id="14" name="Rectangle 31"/>
            <p:cNvSpPr>
              <a:spLocks noChangeArrowheads="1"/>
            </p:cNvSpPr>
            <p:nvPr/>
          </p:nvSpPr>
          <p:spPr bwMode="auto">
            <a:xfrm>
              <a:off x="2860875" y="3200400"/>
              <a:ext cx="1285929" cy="553998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en-US" sz="2900" dirty="0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3 years</a:t>
              </a:r>
              <a:endParaRPr lang="en-US" sz="29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Rectangle 31"/>
            <p:cNvSpPr>
              <a:spLocks noChangeArrowheads="1"/>
            </p:cNvSpPr>
            <p:nvPr/>
          </p:nvSpPr>
          <p:spPr bwMode="auto">
            <a:xfrm>
              <a:off x="2743200" y="3786190"/>
              <a:ext cx="1523174" cy="461665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2006-2008</a:t>
              </a:r>
              <a:endParaRPr lang="en-US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797064" y="1371601"/>
            <a:ext cx="1113477" cy="874712"/>
            <a:chOff x="2101864" y="2088573"/>
            <a:chExt cx="1113477" cy="874712"/>
          </a:xfrm>
        </p:grpSpPr>
        <p:sp>
          <p:nvSpPr>
            <p:cNvPr id="24" name="Rectangle 27"/>
            <p:cNvSpPr>
              <a:spLocks noChangeArrowheads="1"/>
            </p:cNvSpPr>
            <p:nvPr/>
          </p:nvSpPr>
          <p:spPr bwMode="gray">
            <a:xfrm>
              <a:off x="2105028" y="2110431"/>
              <a:ext cx="1000132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a-IR" sz="2400" dirty="0" smtClean="0">
                  <a:solidFill>
                    <a:schemeClr val="bg1"/>
                  </a:solidFill>
                  <a:latin typeface="Calibri" pitchFamily="34" charset="0"/>
                  <a:cs typeface="B Nazanin" pitchFamily="2" charset="-78"/>
                </a:rPr>
                <a:t>کوتاه مدت</a:t>
              </a:r>
              <a:endParaRPr lang="en-US" sz="2400" dirty="0">
                <a:solidFill>
                  <a:schemeClr val="bg1"/>
                </a:solidFill>
                <a:latin typeface="Calibri" pitchFamily="34" charset="0"/>
                <a:cs typeface="B Nazanin" pitchFamily="2" charset="-78"/>
              </a:endParaRPr>
            </a:p>
          </p:txBody>
        </p:sp>
        <p:sp>
          <p:nvSpPr>
            <p:cNvPr id="44" name="Rectangle 8"/>
            <p:cNvSpPr>
              <a:spLocks noChangeArrowheads="1"/>
            </p:cNvSpPr>
            <p:nvPr/>
          </p:nvSpPr>
          <p:spPr bwMode="gray">
            <a:xfrm rot="3419336">
              <a:off x="2150283" y="2040154"/>
              <a:ext cx="874712" cy="97155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6">
                  <a:lumMod val="75000"/>
                </a:schemeClr>
              </a:extrusionClr>
            </a:sp3d>
          </p:spPr>
          <p:txBody>
            <a:bodyPr wrap="none" anchor="ctr"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B Nazanin" pitchFamily="2" charset="-78"/>
              </a:endParaRPr>
            </a:p>
          </p:txBody>
        </p:sp>
        <p:sp>
          <p:nvSpPr>
            <p:cNvPr id="57" name="Rectangle 27"/>
            <p:cNvSpPr>
              <a:spLocks noChangeArrowheads="1"/>
            </p:cNvSpPr>
            <p:nvPr/>
          </p:nvSpPr>
          <p:spPr bwMode="gray">
            <a:xfrm>
              <a:off x="2215209" y="2287402"/>
              <a:ext cx="1000132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5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First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904284" y="1371600"/>
            <a:ext cx="980942" cy="874713"/>
            <a:chOff x="6209084" y="2088572"/>
            <a:chExt cx="980942" cy="874713"/>
          </a:xfrm>
        </p:grpSpPr>
        <p:sp>
          <p:nvSpPr>
            <p:cNvPr id="56" name="Rectangle 20"/>
            <p:cNvSpPr>
              <a:spLocks noChangeArrowheads="1"/>
            </p:cNvSpPr>
            <p:nvPr/>
          </p:nvSpPr>
          <p:spPr bwMode="gray">
            <a:xfrm rot="3419336">
              <a:off x="6256708" y="2040948"/>
              <a:ext cx="874713" cy="969962"/>
            </a:xfrm>
            <a:prstGeom prst="rect">
              <a:avLst/>
            </a:prstGeom>
            <a:solidFill>
              <a:srgbClr val="FF000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6"/>
              </a:extrusionClr>
            </a:sp3d>
          </p:spPr>
          <p:txBody>
            <a:bodyPr wrap="none" anchor="ctr"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B Nazanin" pitchFamily="2" charset="-78"/>
              </a:endParaRPr>
            </a:p>
          </p:txBody>
        </p:sp>
        <p:sp>
          <p:nvSpPr>
            <p:cNvPr id="58" name="Rectangle 29"/>
            <p:cNvSpPr>
              <a:spLocks noChangeArrowheads="1"/>
            </p:cNvSpPr>
            <p:nvPr/>
          </p:nvSpPr>
          <p:spPr bwMode="gray">
            <a:xfrm>
              <a:off x="6292023" y="2287402"/>
              <a:ext cx="898003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5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Third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819540" y="1371601"/>
            <a:ext cx="1128835" cy="874713"/>
            <a:chOff x="4124340" y="2088573"/>
            <a:chExt cx="1128835" cy="874713"/>
          </a:xfrm>
        </p:grpSpPr>
        <p:sp>
          <p:nvSpPr>
            <p:cNvPr id="50" name="Rectangle 14"/>
            <p:cNvSpPr>
              <a:spLocks noChangeArrowheads="1"/>
            </p:cNvSpPr>
            <p:nvPr/>
          </p:nvSpPr>
          <p:spPr bwMode="gray">
            <a:xfrm rot="3419336">
              <a:off x="4199308" y="2040948"/>
              <a:ext cx="874713" cy="969963"/>
            </a:xfrm>
            <a:prstGeom prst="rect">
              <a:avLst/>
            </a:prstGeom>
            <a:solidFill>
              <a:srgbClr val="FF000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6"/>
              </a:extrusionClr>
            </a:sp3d>
          </p:spPr>
          <p:txBody>
            <a:bodyPr wrap="none" anchor="ctr"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B Nazanin" pitchFamily="2" charset="-78"/>
              </a:endParaRPr>
            </a:p>
          </p:txBody>
        </p:sp>
        <p:sp>
          <p:nvSpPr>
            <p:cNvPr id="59" name="Rectangle 28"/>
            <p:cNvSpPr>
              <a:spLocks noChangeArrowheads="1"/>
            </p:cNvSpPr>
            <p:nvPr/>
          </p:nvSpPr>
          <p:spPr bwMode="gray">
            <a:xfrm>
              <a:off x="4124340" y="2287402"/>
              <a:ext cx="1128835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5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Second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657600" y="2488191"/>
            <a:ext cx="1620838" cy="1214437"/>
            <a:chOff x="3962400" y="3205163"/>
            <a:chExt cx="1620838" cy="1214437"/>
          </a:xfrm>
          <a:solidFill>
            <a:schemeClr val="accent3">
              <a:lumMod val="50000"/>
            </a:schemeClr>
          </a:solidFill>
        </p:grpSpPr>
        <p:sp>
          <p:nvSpPr>
            <p:cNvPr id="17" name="AutoShape 6"/>
            <p:cNvSpPr>
              <a:spLocks noChangeArrowheads="1"/>
            </p:cNvSpPr>
            <p:nvPr/>
          </p:nvSpPr>
          <p:spPr bwMode="auto">
            <a:xfrm>
              <a:off x="3962400" y="3205163"/>
              <a:ext cx="1620838" cy="1214437"/>
            </a:xfrm>
            <a:prstGeom prst="roundRect">
              <a:avLst>
                <a:gd name="adj" fmla="val 13745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solidFill>
                  <a:srgbClr val="FFC000"/>
                </a:solidFill>
                <a:latin typeface="Calibri" pitchFamily="34" charset="0"/>
                <a:cs typeface="B Nazanin" pitchFamily="2" charset="-78"/>
              </a:endParaRPr>
            </a:p>
          </p:txBody>
        </p:sp>
        <p:sp>
          <p:nvSpPr>
            <p:cNvPr id="25" name="Rectangle 31"/>
            <p:cNvSpPr>
              <a:spLocks noChangeArrowheads="1"/>
            </p:cNvSpPr>
            <p:nvPr/>
          </p:nvSpPr>
          <p:spPr bwMode="auto">
            <a:xfrm>
              <a:off x="4129854" y="3294107"/>
              <a:ext cx="1285929" cy="553998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en-US" sz="2900" dirty="0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3 years</a:t>
              </a:r>
              <a:endParaRPr lang="en-US" sz="29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Rectangle 31"/>
            <p:cNvSpPr>
              <a:spLocks noChangeArrowheads="1"/>
            </p:cNvSpPr>
            <p:nvPr/>
          </p:nvSpPr>
          <p:spPr bwMode="auto">
            <a:xfrm>
              <a:off x="4048846" y="3879437"/>
              <a:ext cx="1506951" cy="461665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2009-2011</a:t>
              </a:r>
              <a:endParaRPr lang="en-US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694362" y="2488191"/>
            <a:ext cx="1620838" cy="1214437"/>
            <a:chOff x="5999162" y="3205163"/>
            <a:chExt cx="1620838" cy="1214437"/>
          </a:xfrm>
          <a:solidFill>
            <a:schemeClr val="accent3">
              <a:lumMod val="50000"/>
            </a:schemeClr>
          </a:solidFill>
        </p:grpSpPr>
        <p:sp>
          <p:nvSpPr>
            <p:cNvPr id="21" name="AutoShape 6"/>
            <p:cNvSpPr>
              <a:spLocks noChangeArrowheads="1"/>
            </p:cNvSpPr>
            <p:nvPr/>
          </p:nvSpPr>
          <p:spPr bwMode="auto">
            <a:xfrm>
              <a:off x="5999162" y="3205163"/>
              <a:ext cx="1620838" cy="1214437"/>
            </a:xfrm>
            <a:prstGeom prst="roundRect">
              <a:avLst>
                <a:gd name="adj" fmla="val 13745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solidFill>
                  <a:srgbClr val="FFC000"/>
                </a:solidFill>
                <a:latin typeface="Calibri" pitchFamily="34" charset="0"/>
                <a:cs typeface="B Nazanin" pitchFamily="2" charset="-78"/>
              </a:endParaRPr>
            </a:p>
          </p:txBody>
        </p:sp>
        <p:sp>
          <p:nvSpPr>
            <p:cNvPr id="28" name="Rectangle 31"/>
            <p:cNvSpPr>
              <a:spLocks noChangeArrowheads="1"/>
            </p:cNvSpPr>
            <p:nvPr/>
          </p:nvSpPr>
          <p:spPr bwMode="auto">
            <a:xfrm>
              <a:off x="6193145" y="3310667"/>
              <a:ext cx="1285929" cy="553998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en-US" sz="2900" dirty="0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4 years</a:t>
              </a:r>
              <a:endParaRPr lang="en-US" sz="29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>
              <a:off x="6096826" y="3937983"/>
              <a:ext cx="1518364" cy="461665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2012-2015</a:t>
              </a:r>
              <a:endParaRPr lang="en-US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943247" y="4318364"/>
            <a:ext cx="4843934" cy="1524000"/>
            <a:chOff x="5999162" y="3205163"/>
            <a:chExt cx="1620838" cy="1214437"/>
          </a:xfrm>
          <a:solidFill>
            <a:srgbClr val="FFFF00"/>
          </a:solidFill>
        </p:grpSpPr>
        <p:sp>
          <p:nvSpPr>
            <p:cNvPr id="27" name="AutoShape 6"/>
            <p:cNvSpPr>
              <a:spLocks noChangeArrowheads="1"/>
            </p:cNvSpPr>
            <p:nvPr/>
          </p:nvSpPr>
          <p:spPr bwMode="auto">
            <a:xfrm>
              <a:off x="5999162" y="3205163"/>
              <a:ext cx="1620838" cy="1214437"/>
            </a:xfrm>
            <a:prstGeom prst="roundRect">
              <a:avLst>
                <a:gd name="adj" fmla="val 13745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sz="2400">
                <a:solidFill>
                  <a:srgbClr val="FF0000"/>
                </a:solidFill>
                <a:latin typeface="Calibri" pitchFamily="34" charset="0"/>
                <a:cs typeface="B Nazanin" pitchFamily="2" charset="-78"/>
              </a:endParaRPr>
            </a:p>
          </p:txBody>
        </p:sp>
        <p:sp>
          <p:nvSpPr>
            <p:cNvPr id="31" name="Rectangle 31"/>
            <p:cNvSpPr>
              <a:spLocks noChangeArrowheads="1"/>
            </p:cNvSpPr>
            <p:nvPr/>
          </p:nvSpPr>
          <p:spPr bwMode="auto">
            <a:xfrm>
              <a:off x="6310993" y="3285835"/>
              <a:ext cx="1074484" cy="515045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Second 10 years</a:t>
              </a:r>
              <a:endPara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6409687" y="3937982"/>
              <a:ext cx="877095" cy="465992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2016-2025</a:t>
              </a:r>
              <a:endPara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573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2590800" y="304800"/>
            <a:ext cx="3657600" cy="1371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1447800" y="2705100"/>
            <a:ext cx="2819400" cy="3505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lvl="1" algn="ctr"/>
            <a:r>
              <a:rPr lang="en-US" sz="32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Creation of Wealth</a:t>
            </a:r>
          </a:p>
          <a:p>
            <a:pPr algn="ctr"/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105400" y="2705100"/>
            <a:ext cx="2819400" cy="3505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lvl="1" algn="ctr"/>
            <a:r>
              <a:rPr lang="en-US" sz="32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Raising People’s Quality of Life</a:t>
            </a:r>
          </a:p>
          <a:p>
            <a:pPr algn="ctr"/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811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Graduate Training </a:t>
            </a:r>
            <a:r>
              <a:rPr lang="en-US" dirty="0" smtClean="0"/>
              <a:t>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37</a:t>
            </a:r>
            <a:r>
              <a:rPr lang="en-US" dirty="0" smtClean="0"/>
              <a:t> </a:t>
            </a:r>
            <a:r>
              <a:rPr lang="en-US" dirty="0"/>
              <a:t>Universities Engaged in </a:t>
            </a:r>
            <a:r>
              <a:rPr lang="en-US" dirty="0" smtClean="0"/>
              <a:t>M.Sc. Programs,</a:t>
            </a:r>
            <a:endParaRPr lang="fa-IR" dirty="0" smtClean="0"/>
          </a:p>
          <a:p>
            <a:r>
              <a:rPr lang="fa-IR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17</a:t>
            </a:r>
            <a:r>
              <a:rPr lang="en-US" dirty="0" smtClean="0"/>
              <a:t> Universities </a:t>
            </a:r>
            <a:r>
              <a:rPr lang="en-US" dirty="0"/>
              <a:t>Running Ph.D. </a:t>
            </a:r>
            <a:r>
              <a:rPr lang="en-US" dirty="0" smtClean="0"/>
              <a:t>Programs</a:t>
            </a:r>
          </a:p>
          <a:p>
            <a:pPr lvl="1"/>
            <a:r>
              <a:rPr lang="en-US" sz="3600" b="1" i="1" dirty="0" smtClean="0"/>
              <a:t>Nano</a:t>
            </a:r>
            <a:r>
              <a:rPr lang="en-US" dirty="0" smtClean="0"/>
              <a:t>: </a:t>
            </a:r>
            <a:r>
              <a:rPr lang="en-US" sz="2000" dirty="0"/>
              <a:t>Chemical Engineering, </a:t>
            </a:r>
            <a:r>
              <a:rPr lang="en-US" sz="2000" dirty="0" smtClean="0"/>
              <a:t>Medicine</a:t>
            </a:r>
            <a:r>
              <a:rPr lang="en-US" sz="2000" dirty="0"/>
              <a:t>, Chemistry, Physics, Polymer, Biotechnology</a:t>
            </a:r>
            <a:endParaRPr lang="en-US" dirty="0"/>
          </a:p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08" y="3933657"/>
            <a:ext cx="1257300" cy="1524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687" y="3543224"/>
            <a:ext cx="904875" cy="9715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274100"/>
            <a:ext cx="1304925" cy="1524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978" y="3631200"/>
            <a:ext cx="1040700" cy="10407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24" y="4216554"/>
            <a:ext cx="1219200" cy="12096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978" y="4821391"/>
            <a:ext cx="941822" cy="134546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057" y="3574761"/>
            <a:ext cx="685800" cy="6858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550" y="4171873"/>
            <a:ext cx="969410" cy="112576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86" y="4188821"/>
            <a:ext cx="1352550" cy="5334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73"/>
          <a:stretch/>
        </p:blipFill>
        <p:spPr>
          <a:xfrm>
            <a:off x="-152400" y="5252395"/>
            <a:ext cx="2292900" cy="8465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925" y="5109900"/>
            <a:ext cx="1371600" cy="1524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100" y="4886100"/>
            <a:ext cx="685800" cy="6858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200" y="4750142"/>
            <a:ext cx="1078858" cy="107885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100" y="5186100"/>
            <a:ext cx="685800" cy="6858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912" y="5188462"/>
            <a:ext cx="638175" cy="98107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000" y="4883304"/>
            <a:ext cx="1066800" cy="108585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574761"/>
            <a:ext cx="950551" cy="112089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099" y="5088091"/>
            <a:ext cx="1242899" cy="122563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600" y="3297391"/>
            <a:ext cx="1285875" cy="1524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99" y="5455200"/>
            <a:ext cx="685800" cy="6858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714" y="5980098"/>
            <a:ext cx="955814" cy="95581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859" y="5640498"/>
            <a:ext cx="800100" cy="9144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587" y="5725859"/>
            <a:ext cx="685800" cy="6858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887" y="3749403"/>
            <a:ext cx="951013" cy="104939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275" y="5807475"/>
            <a:ext cx="809625" cy="85725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187" y="4238400"/>
            <a:ext cx="990600" cy="9906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950" y="3823460"/>
            <a:ext cx="867154" cy="86715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25" y="3631200"/>
            <a:ext cx="846737" cy="130267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150" y="4690614"/>
            <a:ext cx="685800" cy="6858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46"/>
          <a:stretch/>
        </p:blipFill>
        <p:spPr>
          <a:xfrm>
            <a:off x="770625" y="5980098"/>
            <a:ext cx="2886975" cy="83477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209" y="3705453"/>
            <a:ext cx="850794" cy="101587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56" y="3317620"/>
            <a:ext cx="1571625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23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Supported Research</a:t>
            </a:r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7947080" cy="40386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dirty="0"/>
              <a:t> </a:t>
            </a:r>
            <a:r>
              <a:rPr lang="en-US" dirty="0" smtClean="0"/>
              <a:t>Thesis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 smtClean="0"/>
              <a:t>PhD: More than 3000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 smtClean="0"/>
              <a:t>MSc: More than 13100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/>
              <a:t>Centers</a:t>
            </a:r>
          </a:p>
          <a:p>
            <a:pPr lvl="1" eaLnBrk="1" hangingPunct="1"/>
            <a:r>
              <a:rPr lang="en-US" dirty="0" smtClean="0"/>
              <a:t> More than 90 </a:t>
            </a:r>
            <a:r>
              <a:rPr lang="en-US" dirty="0" smtClean="0">
                <a:latin typeface="Times New Roman" pitchFamily="18" charset="0"/>
                <a:cs typeface="B Nazanin" pitchFamily="2" charset="-78"/>
              </a:rPr>
              <a:t>Universities </a:t>
            </a:r>
            <a:r>
              <a:rPr lang="en-US" dirty="0">
                <a:latin typeface="Times New Roman" pitchFamily="18" charset="0"/>
                <a:cs typeface="B Nazanin" pitchFamily="2" charset="-78"/>
              </a:rPr>
              <a:t>and Research </a:t>
            </a:r>
            <a:r>
              <a:rPr lang="en-US" dirty="0" smtClean="0">
                <a:latin typeface="Times New Roman" pitchFamily="18" charset="0"/>
                <a:cs typeface="B Nazanin" pitchFamily="2" charset="-78"/>
              </a:rPr>
              <a:t>Institutes</a:t>
            </a:r>
          </a:p>
          <a:p>
            <a:pPr eaLnBrk="1" hangingPunct="1"/>
            <a:r>
              <a:rPr lang="en-US" dirty="0" smtClean="0">
                <a:cs typeface="B Nazanin" pitchFamily="2" charset="-78"/>
              </a:rPr>
              <a:t>Experts</a:t>
            </a:r>
          </a:p>
          <a:p>
            <a:pPr lvl="1" eaLnBrk="1" hangingPunct="1"/>
            <a:r>
              <a:rPr lang="en-US" dirty="0" smtClean="0">
                <a:cs typeface="B Nazanin" pitchFamily="2" charset="-78"/>
              </a:rPr>
              <a:t>More than 24000 Experts</a:t>
            </a:r>
          </a:p>
          <a:p>
            <a:pPr lvl="1" eaLnBrk="1" hangingPunct="1"/>
            <a:r>
              <a:rPr lang="en-US" dirty="0" smtClean="0">
                <a:cs typeface="B Nazanin" pitchFamily="2" charset="-78"/>
              </a:rPr>
              <a:t>More than 2200 </a:t>
            </a:r>
            <a:r>
              <a:rPr lang="en-US" dirty="0">
                <a:cs typeface="B Nazanin" pitchFamily="2" charset="-78"/>
              </a:rPr>
              <a:t>Faculty Members</a:t>
            </a:r>
            <a:endParaRPr lang="en-US" dirty="0" smtClean="0"/>
          </a:p>
          <a:p>
            <a:pPr eaLnBrk="1" hangingPunct="1"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71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12517</TotalTime>
  <Words>1422</Words>
  <Application>Microsoft Office PowerPoint</Application>
  <PresentationFormat>On-screen Show (4:3)</PresentationFormat>
  <Paragraphs>401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6" baseType="lpstr">
      <vt:lpstr>Arial</vt:lpstr>
      <vt:lpstr>B Lotus</vt:lpstr>
      <vt:lpstr>B Nazanin</vt:lpstr>
      <vt:lpstr>B Yekan</vt:lpstr>
      <vt:lpstr>B Zar</vt:lpstr>
      <vt:lpstr>Calibri</vt:lpstr>
      <vt:lpstr>Courier New</vt:lpstr>
      <vt:lpstr>Palatino Linotype</vt:lpstr>
      <vt:lpstr>Tahoma</vt:lpstr>
      <vt:lpstr>Times New Roman</vt:lpstr>
      <vt:lpstr>Wingdings</vt:lpstr>
      <vt:lpstr>Wingdings 2</vt:lpstr>
      <vt:lpstr>Office Theme</vt:lpstr>
      <vt:lpstr>Custom Design</vt:lpstr>
      <vt:lpstr>Nanostandardization and Nanosafety Program and Activities in Iran</vt:lpstr>
      <vt:lpstr> Content of my talk </vt:lpstr>
      <vt:lpstr>The Role of INIC</vt:lpstr>
      <vt:lpstr>Background History of INIC</vt:lpstr>
      <vt:lpstr>PowerPoint Presentation</vt:lpstr>
      <vt:lpstr>Time Frames of the Future Strategy</vt:lpstr>
      <vt:lpstr>PowerPoint Presentation</vt:lpstr>
      <vt:lpstr>Graduate Training Programs</vt:lpstr>
      <vt:lpstr>Supported Research</vt:lpstr>
      <vt:lpstr>ISI Publication</vt:lpstr>
      <vt:lpstr>No. of ISI Articles (2014) (Ref. Statnano.com)</vt:lpstr>
      <vt:lpstr>IRAN Nanotechnology Laboratory Network  (INLN)</vt:lpstr>
      <vt:lpstr>Start-up Companies: 109</vt:lpstr>
      <vt:lpstr>Manufacturing Companies: 152</vt:lpstr>
      <vt:lpstr>Nano Products: 274</vt:lpstr>
      <vt:lpstr>Iran activities in nanotechnology standardization</vt:lpstr>
      <vt:lpstr>Iran activities in nanotechnology standardization</vt:lpstr>
      <vt:lpstr>Iran activities in nanotechnology standardization</vt:lpstr>
      <vt:lpstr>Iran activities in nanotechnology standardization</vt:lpstr>
      <vt:lpstr>Iran activities in nanotechnology standardization (Conferences &amp;Workshop)</vt:lpstr>
      <vt:lpstr>Iran Nanosafety Network</vt:lpstr>
      <vt:lpstr>PowerPoint Presentation</vt:lpstr>
      <vt:lpstr>Iran Nanosafety network</vt:lpstr>
      <vt:lpstr>Iran Nanosafety network</vt:lpstr>
      <vt:lpstr>Iran Nanosafety network</vt:lpstr>
      <vt:lpstr>Iran Nanosafety network</vt:lpstr>
      <vt:lpstr>Nanomark Scheme</vt:lpstr>
      <vt:lpstr>Advantages</vt:lpstr>
      <vt:lpstr>Nanomark scheme</vt:lpstr>
      <vt:lpstr>PowerPoint Presentation</vt:lpstr>
      <vt:lpstr>Some of the Future Program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dark</dc:creator>
  <cp:lastModifiedBy>Asus Labtob White</cp:lastModifiedBy>
  <cp:revision>1343</cp:revision>
  <dcterms:created xsi:type="dcterms:W3CDTF">2011-11-24T15:57:58Z</dcterms:created>
  <dcterms:modified xsi:type="dcterms:W3CDTF">2015-08-26T11:20:51Z</dcterms:modified>
</cp:coreProperties>
</file>