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32"/>
  </p:notesMasterIdLst>
  <p:handoutMasterIdLst>
    <p:handoutMasterId r:id="rId33"/>
  </p:handoutMasterIdLst>
  <p:sldIdLst>
    <p:sldId id="772" r:id="rId2"/>
    <p:sldId id="659" r:id="rId3"/>
    <p:sldId id="663" r:id="rId4"/>
    <p:sldId id="665" r:id="rId5"/>
    <p:sldId id="660" r:id="rId6"/>
    <p:sldId id="666" r:id="rId7"/>
    <p:sldId id="711" r:id="rId8"/>
    <p:sldId id="675" r:id="rId9"/>
    <p:sldId id="754" r:id="rId10"/>
    <p:sldId id="747" r:id="rId11"/>
    <p:sldId id="748" r:id="rId12"/>
    <p:sldId id="712" r:id="rId13"/>
    <p:sldId id="685" r:id="rId14"/>
    <p:sldId id="686" r:id="rId15"/>
    <p:sldId id="713" r:id="rId16"/>
    <p:sldId id="725" r:id="rId17"/>
    <p:sldId id="762" r:id="rId18"/>
    <p:sldId id="767" r:id="rId19"/>
    <p:sldId id="768" r:id="rId20"/>
    <p:sldId id="769" r:id="rId21"/>
    <p:sldId id="771" r:id="rId22"/>
    <p:sldId id="715" r:id="rId23"/>
    <p:sldId id="714" r:id="rId24"/>
    <p:sldId id="745" r:id="rId25"/>
    <p:sldId id="770" r:id="rId26"/>
    <p:sldId id="693" r:id="rId27"/>
    <p:sldId id="695" r:id="rId28"/>
    <p:sldId id="691" r:id="rId29"/>
    <p:sldId id="696" r:id="rId30"/>
    <p:sldId id="692" r:id="rId3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Heinrich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7C2"/>
    <a:srgbClr val="FAFFDD"/>
    <a:srgbClr val="FFFFFF"/>
    <a:srgbClr val="B0CA3B"/>
    <a:srgbClr val="09306F"/>
    <a:srgbClr val="F18F24"/>
    <a:srgbClr val="9FE6E9"/>
    <a:srgbClr val="CACACA"/>
    <a:srgbClr val="000000"/>
    <a:srgbClr val="D40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0" autoAdjust="0"/>
    <p:restoredTop sz="91261" autoAdjust="0"/>
  </p:normalViewPr>
  <p:slideViewPr>
    <p:cSldViewPr snapToGrid="0" showGuides="1">
      <p:cViewPr>
        <p:scale>
          <a:sx n="81" d="100"/>
          <a:sy n="81" d="100"/>
        </p:scale>
        <p:origin x="-1248" y="12"/>
      </p:cViewPr>
      <p:guideLst>
        <p:guide orient="horz" pos="699"/>
        <p:guide/>
      </p:guideLst>
    </p:cSldViewPr>
  </p:slideViewPr>
  <p:outlineViewPr>
    <p:cViewPr>
      <p:scale>
        <a:sx n="33" d="100"/>
        <a:sy n="33" d="100"/>
      </p:scale>
      <p:origin x="0" y="80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 snapToObjects="1" showGuides="1">
      <p:cViewPr>
        <p:scale>
          <a:sx n="150" d="100"/>
          <a:sy n="150" d="100"/>
        </p:scale>
        <p:origin x="-1880" y="4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8682-497B-4DDF-BA03-10117ED17BD8}" type="datetimeFigureOut">
              <a:rPr lang="sv-SE" smtClean="0"/>
              <a:pPr/>
              <a:t>2015-10-28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44FD-6ECD-4D6B-A311-C930C765845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5210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1062-8D69-4B05-8518-EF355D9F7951}" type="datetimeFigureOut">
              <a:rPr lang="sv-SE" smtClean="0"/>
              <a:pPr/>
              <a:t>2015-10-28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4D9E8-22BF-4A1B-BC56-31CFB6FFBE7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30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38188" indent="-284163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36650" indent="-227013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592263" indent="-227013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46288" indent="-227013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164C604-5685-4388-844A-8954196AACAB}" type="slidenum">
              <a:rPr lang="sv-SE" altLang="sv-SE" sz="1200" smtClean="0"/>
              <a:pPr/>
              <a:t>5</a:t>
            </a:fld>
            <a:endParaRPr lang="sv-SE" altLang="sv-SE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 smtClean="0"/>
              <a:t>Reach och hormonstörande ämnen utifrån ett regulatoriskt perspektiv; kemikalier på marknaden eller ej och under vilka förutsättningar</a:t>
            </a:r>
          </a:p>
          <a:p>
            <a:r>
              <a:rPr lang="sv-SE" altLang="sv-SE" smtClean="0"/>
              <a:t>Kemikalierna som redan finns i miljön och i våra kroppar, utan att det var tänkt så. Hur bedömer vi dessa exponeringar?</a:t>
            </a:r>
          </a:p>
          <a:p>
            <a:r>
              <a:rPr lang="sv-SE" altLang="sv-SE" smtClean="0"/>
              <a:t>Spelar det någon roll? Behöver vi oroa oss? För egen del? För våra barns del? Här och nu? I framtiden?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ABCCA892-D7EF-495D-87F5-59E4FA0B4B32}" type="slidenum">
              <a:rPr lang="sv-SE" altLang="sv-SE" sz="1200" smtClean="0"/>
              <a:pPr/>
              <a:t>10</a:t>
            </a:fld>
            <a:endParaRPr lang="sv-SE" altLang="sv-SE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F253EEB6-A4F4-42C1-985E-F86BF800C549}" type="slidenum">
              <a:rPr lang="en-US" altLang="sv-SE" sz="1200" smtClean="0"/>
              <a:pPr/>
              <a:t>17</a:t>
            </a:fld>
            <a:endParaRPr lang="en-US" altLang="sv-SE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 smtClean="0"/>
              <a:t>Retinoic acid and some synthetic retinoids used in the treatment of cystic acne are amongst the most potent human craniofacial teratogens known.</a:t>
            </a:r>
          </a:p>
          <a:p>
            <a:endParaRPr lang="en-US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6125" indent="-287338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935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9725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68513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7B453341-D3B4-4D82-B1F4-C2ADC919D299}" type="slidenum">
              <a:rPr lang="en-US" altLang="sv-SE" sz="1200" smtClean="0">
                <a:latin typeface="Times New Roman" pitchFamily="18" charset="0"/>
              </a:rPr>
              <a:pPr/>
              <a:t>23</a:t>
            </a:fld>
            <a:endParaRPr lang="en-US" altLang="sv-SE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62000"/>
            <a:ext cx="4987925" cy="374173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732338"/>
            <a:ext cx="4994275" cy="4432300"/>
          </a:xfrm>
          <a:noFill/>
        </p:spPr>
        <p:txBody>
          <a:bodyPr/>
          <a:lstStyle/>
          <a:p>
            <a:r>
              <a:rPr lang="sv-SE" altLang="sv-SE" smtClean="0"/>
              <a:t>Some RA metabolites go up, some go down… We concentrated on the major circulating RA metabolite in serum (left) and a new metabolite in liver that has been found to be severely depressed by TCDD. I am speculating that it is a product in the catabolism of 9-cis-RA but we don’t know. This metabolite has also been found in mice and humans.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Before going into details about the results, it will be useful to place every endpoint at its pertinent position into the retinoid system. </a:t>
            </a:r>
            <a:r>
              <a:rPr lang="en-US" dirty="0" err="1" smtClean="0"/>
              <a:t>Retinyl</a:t>
            </a:r>
            <a:r>
              <a:rPr lang="en-US" dirty="0" smtClean="0"/>
              <a:t> esters, where </a:t>
            </a:r>
            <a:r>
              <a:rPr lang="en-US" dirty="0" err="1" smtClean="0"/>
              <a:t>retinyl</a:t>
            </a:r>
            <a:r>
              <a:rPr lang="en-US" dirty="0" smtClean="0"/>
              <a:t> </a:t>
            </a:r>
            <a:r>
              <a:rPr lang="en-US" dirty="0" err="1" smtClean="0"/>
              <a:t>palmitate</a:t>
            </a:r>
            <a:r>
              <a:rPr lang="en-US" dirty="0" smtClean="0"/>
              <a:t> is included, are the storage forms of the system. These compounds </a:t>
            </a:r>
            <a:r>
              <a:rPr lang="en-US" dirty="0" smtClean="0">
                <a:latin typeface="+mn-lt"/>
              </a:rPr>
              <a:t>can be converted into retinol, which is transported to target tissues associated to retinol-binding protein (RBP) and then transformed to the active retinoic acid (RA), which, along with other </a:t>
            </a:r>
            <a:r>
              <a:rPr lang="en-US" dirty="0" err="1" smtClean="0">
                <a:latin typeface="+mn-lt"/>
              </a:rPr>
              <a:t>retinoids</a:t>
            </a:r>
            <a:r>
              <a:rPr lang="en-US" dirty="0" smtClean="0">
                <a:latin typeface="+mn-lt"/>
              </a:rPr>
              <a:t> and derived metabolites – as 9-</a:t>
            </a:r>
            <a:r>
              <a:rPr lang="en-US" i="1" dirty="0" smtClean="0">
                <a:latin typeface="+mn-lt"/>
              </a:rPr>
              <a:t>cis</a:t>
            </a:r>
            <a:r>
              <a:rPr lang="en-US" dirty="0" smtClean="0">
                <a:latin typeface="+mn-lt"/>
              </a:rPr>
              <a:t>-4-oxo-13,14-dihydro-RA – is essential for many vital processes</a:t>
            </a:r>
            <a:r>
              <a:rPr lang="en-US" dirty="0" smtClean="0"/>
              <a:t> e.g. embryonic development, metabolism, growth and differentiation of many cell types, </a:t>
            </a:r>
            <a:r>
              <a:rPr lang="en-US" dirty="0" err="1" smtClean="0"/>
              <a:t>haematopoesis</a:t>
            </a:r>
            <a:r>
              <a:rPr lang="en-US" dirty="0" smtClean="0"/>
              <a:t>, reproduction, vision and bone formation.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32D2F78-AA06-4C4A-BFB8-33CA09420D30}" type="slidenum">
              <a:rPr lang="sv-SE" altLang="sv-SE" sz="1200" smtClean="0">
                <a:solidFill>
                  <a:srgbClr val="000000"/>
                </a:solidFill>
              </a:rPr>
              <a:pPr/>
              <a:t>24</a:t>
            </a:fld>
            <a:endParaRPr lang="sv-SE" altLang="sv-SE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Possible explanation for differently sensitive CYP2B induction in males and females: Different levels of CAR in male and female hepatocytes (</a:t>
            </a:r>
            <a:r>
              <a:rPr lang="de-DE" dirty="0" smtClean="0">
                <a:latin typeface="+mn-lt"/>
              </a:rPr>
              <a:t>YOSHINARI et al., 2000, </a:t>
            </a:r>
            <a:r>
              <a:rPr lang="de-DE" dirty="0" err="1" smtClean="0">
                <a:latin typeface="+mn-lt"/>
              </a:rPr>
              <a:t>higher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levels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CAR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Wistar</a:t>
            </a:r>
            <a:r>
              <a:rPr lang="de-DE" dirty="0" smtClean="0">
                <a:latin typeface="+mn-lt"/>
              </a:rPr>
              <a:t> Kyoto Rats)</a:t>
            </a:r>
          </a:p>
          <a:p>
            <a:pPr>
              <a:defRPr/>
            </a:pPr>
            <a:endParaRPr lang="de-DE" dirty="0" smtClean="0">
              <a:latin typeface="+mn-lt"/>
            </a:endParaRPr>
          </a:p>
          <a:p>
            <a:pPr>
              <a:defRPr/>
            </a:pPr>
            <a:r>
              <a:rPr lang="de-DE" dirty="0" err="1" smtClean="0">
                <a:latin typeface="+mn-lt"/>
              </a:rPr>
              <a:t>Disruption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RBP-TTR </a:t>
            </a:r>
            <a:r>
              <a:rPr lang="de-DE" dirty="0" err="1" smtClean="0">
                <a:latin typeface="+mn-lt"/>
              </a:rPr>
              <a:t>may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occur</a:t>
            </a:r>
            <a:r>
              <a:rPr lang="de-DE" dirty="0" smtClean="0">
                <a:latin typeface="+mn-lt"/>
              </a:rPr>
              <a:t> via a OH-</a:t>
            </a:r>
            <a:r>
              <a:rPr lang="de-DE" dirty="0" err="1" smtClean="0">
                <a:latin typeface="+mn-lt"/>
              </a:rPr>
              <a:t>metabolite</a:t>
            </a:r>
            <a:r>
              <a:rPr lang="de-DE" dirty="0" smtClean="0">
                <a:latin typeface="+mn-lt"/>
              </a:rPr>
              <a:t>, just </a:t>
            </a:r>
            <a:r>
              <a:rPr lang="de-DE" dirty="0" err="1" smtClean="0">
                <a:latin typeface="+mn-lt"/>
              </a:rPr>
              <a:t>like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PCBs. </a:t>
            </a:r>
            <a:r>
              <a:rPr lang="de-DE" dirty="0" err="1" smtClean="0">
                <a:latin typeface="+mn-lt"/>
              </a:rPr>
              <a:t>Why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only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? </a:t>
            </a:r>
            <a:r>
              <a:rPr lang="de-DE" dirty="0" err="1" smtClean="0">
                <a:latin typeface="+mn-lt"/>
              </a:rPr>
              <a:t>Metabolite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formed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only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primarily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. </a:t>
            </a:r>
            <a:endParaRPr lang="sv-SE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551BA4D-1C06-4646-A453-CD801BA808D1}" type="slidenum">
              <a:rPr lang="sv-SE" altLang="sv-SE" sz="1200" smtClean="0"/>
              <a:pPr/>
              <a:t>26</a:t>
            </a:fld>
            <a:endParaRPr lang="sv-SE" altLang="sv-SE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Possible explanation for differently sensitive CYP2B induction in males and females: Different levels of CAR in male and female hepatocytes (</a:t>
            </a:r>
            <a:r>
              <a:rPr lang="de-DE" dirty="0" smtClean="0">
                <a:latin typeface="+mn-lt"/>
              </a:rPr>
              <a:t>YOSHINARI et al., 2000, </a:t>
            </a:r>
            <a:r>
              <a:rPr lang="de-DE" dirty="0" err="1" smtClean="0">
                <a:latin typeface="+mn-lt"/>
              </a:rPr>
              <a:t>higher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levels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CAR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Wistar</a:t>
            </a:r>
            <a:r>
              <a:rPr lang="de-DE" dirty="0" smtClean="0">
                <a:latin typeface="+mn-lt"/>
              </a:rPr>
              <a:t> Kyoto Rats)</a:t>
            </a:r>
          </a:p>
          <a:p>
            <a:pPr>
              <a:defRPr/>
            </a:pPr>
            <a:endParaRPr lang="de-DE" dirty="0" smtClean="0">
              <a:latin typeface="+mn-lt"/>
            </a:endParaRPr>
          </a:p>
          <a:p>
            <a:pPr>
              <a:defRPr/>
            </a:pPr>
            <a:r>
              <a:rPr lang="de-DE" dirty="0" err="1" smtClean="0">
                <a:latin typeface="+mn-lt"/>
              </a:rPr>
              <a:t>Disruption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RBP-TTR </a:t>
            </a:r>
            <a:r>
              <a:rPr lang="de-DE" dirty="0" err="1" smtClean="0">
                <a:latin typeface="+mn-lt"/>
              </a:rPr>
              <a:t>may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occur</a:t>
            </a:r>
            <a:r>
              <a:rPr lang="de-DE" dirty="0" smtClean="0">
                <a:latin typeface="+mn-lt"/>
              </a:rPr>
              <a:t> via a OH-</a:t>
            </a:r>
            <a:r>
              <a:rPr lang="de-DE" dirty="0" err="1" smtClean="0">
                <a:latin typeface="+mn-lt"/>
              </a:rPr>
              <a:t>metabolite</a:t>
            </a:r>
            <a:r>
              <a:rPr lang="de-DE" dirty="0" smtClean="0">
                <a:latin typeface="+mn-lt"/>
              </a:rPr>
              <a:t>, just </a:t>
            </a:r>
            <a:r>
              <a:rPr lang="de-DE" dirty="0" err="1" smtClean="0">
                <a:latin typeface="+mn-lt"/>
              </a:rPr>
              <a:t>like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PCBs. </a:t>
            </a:r>
            <a:r>
              <a:rPr lang="de-DE" dirty="0" err="1" smtClean="0">
                <a:latin typeface="+mn-lt"/>
              </a:rPr>
              <a:t>Why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only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? </a:t>
            </a:r>
            <a:r>
              <a:rPr lang="de-DE" dirty="0" err="1" smtClean="0">
                <a:latin typeface="+mn-lt"/>
              </a:rPr>
              <a:t>Metabolite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formed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only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primarily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. </a:t>
            </a:r>
            <a:endParaRPr lang="sv-SE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551BA4D-1C06-4646-A453-CD801BA808D1}" type="slidenum">
              <a:rPr lang="sv-SE" altLang="sv-SE" sz="1200" smtClean="0"/>
              <a:pPr/>
              <a:t>27</a:t>
            </a:fld>
            <a:endParaRPr lang="sv-SE" altLang="sv-SE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Possible explanation for differently sensitive CYP2B induction in males and females: Different levels of CAR in male and female hepatocytes (</a:t>
            </a:r>
            <a:r>
              <a:rPr lang="de-DE" dirty="0" smtClean="0">
                <a:latin typeface="+mn-lt"/>
              </a:rPr>
              <a:t>YOSHINARI et al., 2000, </a:t>
            </a:r>
            <a:r>
              <a:rPr lang="de-DE" dirty="0" err="1" smtClean="0">
                <a:latin typeface="+mn-lt"/>
              </a:rPr>
              <a:t>higher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levels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CAR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Wistar</a:t>
            </a:r>
            <a:r>
              <a:rPr lang="de-DE" dirty="0" smtClean="0">
                <a:latin typeface="+mn-lt"/>
              </a:rPr>
              <a:t> Kyoto Rats)</a:t>
            </a:r>
          </a:p>
          <a:p>
            <a:pPr>
              <a:defRPr/>
            </a:pPr>
            <a:endParaRPr lang="de-DE" dirty="0" smtClean="0">
              <a:latin typeface="+mn-lt"/>
            </a:endParaRPr>
          </a:p>
          <a:p>
            <a:pPr>
              <a:defRPr/>
            </a:pPr>
            <a:r>
              <a:rPr lang="de-DE" dirty="0" err="1" smtClean="0">
                <a:latin typeface="+mn-lt"/>
              </a:rPr>
              <a:t>Disruption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RBP-TTR </a:t>
            </a:r>
            <a:r>
              <a:rPr lang="de-DE" dirty="0" err="1" smtClean="0">
                <a:latin typeface="+mn-lt"/>
              </a:rPr>
              <a:t>may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occur</a:t>
            </a:r>
            <a:r>
              <a:rPr lang="de-DE" dirty="0" smtClean="0">
                <a:latin typeface="+mn-lt"/>
              </a:rPr>
              <a:t> via a OH-</a:t>
            </a:r>
            <a:r>
              <a:rPr lang="de-DE" dirty="0" err="1" smtClean="0">
                <a:latin typeface="+mn-lt"/>
              </a:rPr>
              <a:t>metabolite</a:t>
            </a:r>
            <a:r>
              <a:rPr lang="de-DE" dirty="0" smtClean="0">
                <a:latin typeface="+mn-lt"/>
              </a:rPr>
              <a:t>, just </a:t>
            </a:r>
            <a:r>
              <a:rPr lang="de-DE" dirty="0" err="1" smtClean="0">
                <a:latin typeface="+mn-lt"/>
              </a:rPr>
              <a:t>like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PCBs. </a:t>
            </a:r>
            <a:r>
              <a:rPr lang="de-DE" dirty="0" err="1" smtClean="0">
                <a:latin typeface="+mn-lt"/>
              </a:rPr>
              <a:t>Why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only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? </a:t>
            </a:r>
            <a:r>
              <a:rPr lang="de-DE" dirty="0" err="1" smtClean="0">
                <a:latin typeface="+mn-lt"/>
              </a:rPr>
              <a:t>Metabolite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formed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only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primarily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males</a:t>
            </a:r>
            <a:r>
              <a:rPr lang="de-DE" dirty="0" smtClean="0">
                <a:latin typeface="+mn-lt"/>
              </a:rPr>
              <a:t>. </a:t>
            </a:r>
            <a:endParaRPr lang="sv-SE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551BA4D-1C06-4646-A453-CD801BA808D1}" type="slidenum">
              <a:rPr lang="sv-SE" altLang="sv-SE" sz="1200" smtClean="0"/>
              <a:pPr/>
              <a:t>29</a:t>
            </a:fld>
            <a:endParaRPr lang="sv-SE" altLang="sv-SE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EEE45C4B-FF7E-4D5C-9B3E-7082C3DAB478}" type="slidenum">
              <a:rPr lang="sv-SE" altLang="sv-SE" sz="1200" smtClean="0"/>
              <a:pPr/>
              <a:t>30</a:t>
            </a:fld>
            <a:endParaRPr lang="sv-SE" altLang="sv-S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KI bild Aula Medica 2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-12" r="1028" b="7548"/>
          <a:stretch/>
        </p:blipFill>
        <p:spPr>
          <a:xfrm>
            <a:off x="77215" y="846686"/>
            <a:ext cx="8984950" cy="5626033"/>
          </a:xfrm>
          <a:prstGeom prst="rect">
            <a:avLst/>
          </a:prstGeom>
        </p:spPr>
      </p:pic>
      <p:sp>
        <p:nvSpPr>
          <p:cNvPr id="27" name="Rektangel 26"/>
          <p:cNvSpPr/>
          <p:nvPr userDrawn="1"/>
        </p:nvSpPr>
        <p:spPr>
          <a:xfrm>
            <a:off x="79377" y="3387202"/>
            <a:ext cx="8976152" cy="307207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83872" y="6520763"/>
            <a:ext cx="1403488" cy="252413"/>
          </a:xfrm>
        </p:spPr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3236" y="6524625"/>
            <a:ext cx="5298722" cy="252413"/>
          </a:xfrm>
        </p:spPr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E61E-FCDC-4F3C-AB78-7D3149DF4D0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9025" y="3846989"/>
            <a:ext cx="8359688" cy="1231106"/>
          </a:xfrm>
          <a:noFill/>
        </p:spPr>
        <p:txBody>
          <a:bodyPr wrap="square" lIns="0" tIns="0" rIns="0" bIns="0" anchor="t" anchorCtr="0">
            <a:normAutofit/>
          </a:bodyPr>
          <a:lstStyle>
            <a:lvl1pPr>
              <a:defRPr kumimoji="0" lang="sv-S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9025" y="5193196"/>
            <a:ext cx="8359688" cy="304699"/>
          </a:xfr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None/>
              <a:def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9" name="Platshållare för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59450" y="6225800"/>
            <a:ext cx="3313111" cy="263900"/>
          </a:xfrm>
          <a:noFill/>
        </p:spPr>
        <p:txBody>
          <a:bodyPr vert="horz" wrap="square" lIns="72000" tIns="72000" rIns="72000" bIns="7200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None/>
              <a:defRPr lang="sv-SE" sz="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sv-SE" dirty="0" smtClean="0"/>
              <a:t>© Copyright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97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>
                <a:latin typeface="Gill Sans MT"/>
              </a:rPr>
              <a:t>Helen Håkansson, KI</a:t>
            </a:r>
            <a:endParaRPr lang="sv-SE" dirty="0">
              <a:latin typeface="Gill Sans M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latin typeface="Gill Sans MT"/>
              </a:rPr>
              <a:t>OECD EDTA WG Paris Oct 2015</a:t>
            </a:r>
            <a:endParaRPr lang="sv-SE" dirty="0">
              <a:latin typeface="Gill Sans M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C099CC-ED00-1642-9F85-0BB549B36E3A}" type="slidenum">
              <a:rPr lang="sv-SE" smtClean="0">
                <a:latin typeface="Gill Sans MT"/>
              </a:rPr>
              <a:pPr/>
              <a:t>‹#›</a:t>
            </a:fld>
            <a:endParaRPr lang="sv-SE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417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OECD EDTA WG Paris Oct 2015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690F5-B5D9-4A4A-AEA7-CF6696E36F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66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054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21209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2150" y="21209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2150" y="42545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OECD EDTA WG Paris Oct 2015</a:t>
            </a: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A5DA-A647-494F-8037-3F498C5AEB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32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OECD EDTA WG Paris Oct 2015</a:t>
            </a: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4577-05C8-4665-A3F4-894DB4C26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6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/>
          <a:srcRect l="-1" t="928" r="27175" b="73466"/>
          <a:stretch/>
        </p:blipFill>
        <p:spPr>
          <a:xfrm rot="16200000">
            <a:off x="5990439" y="3705786"/>
            <a:ext cx="5997833" cy="1268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E0B1-53FC-433D-AE8D-A7384613FAD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85991" y="4149725"/>
            <a:ext cx="7906008" cy="229318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100800" rIns="72000" bIns="10080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1304925"/>
            <a:ext cx="5688011" cy="2844800"/>
          </a:xfrm>
        </p:spPr>
        <p:txBody>
          <a:bodyPr wrap="square" tIns="0" bIns="144000" anchor="ctr" anchorCtr="0">
            <a:normAutofit/>
          </a:bodyPr>
          <a:lstStyle>
            <a:lvl1pPr algn="l">
              <a:defRPr sz="3200" b="0" cap="none">
                <a:solidFill>
                  <a:srgbClr val="8700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8" y="4365103"/>
            <a:ext cx="5688011" cy="1908695"/>
          </a:xfrm>
        </p:spPr>
        <p:txBody>
          <a:bodyPr wrap="square" tIns="0" anchor="ctr" anchorCtr="0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ktangel 10"/>
          <p:cNvSpPr/>
          <p:nvPr userDrawn="1"/>
        </p:nvSpPr>
        <p:spPr>
          <a:xfrm rot="16200000" flipH="1">
            <a:off x="7101367" y="2195560"/>
            <a:ext cx="2844800" cy="1063529"/>
          </a:xfrm>
          <a:prstGeom prst="rect">
            <a:avLst/>
          </a:prstGeom>
          <a:solidFill>
            <a:srgbClr val="81C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2168525"/>
            <a:ext cx="4068762" cy="41080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9949" y="2168525"/>
            <a:ext cx="4068763" cy="41080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/>
          <a:srcRect l="-1" t="928" r="27175" b="73466"/>
          <a:stretch/>
        </p:blipFill>
        <p:spPr>
          <a:xfrm rot="16200000">
            <a:off x="5990439" y="3705786"/>
            <a:ext cx="5997833" cy="1268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7" y="2168523"/>
            <a:ext cx="5148263" cy="39476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5759325" y="1628801"/>
            <a:ext cx="3205163" cy="448741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395288" y="1016001"/>
            <a:ext cx="5148262" cy="11525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 hasCustomPrompt="1"/>
          </p:nvPr>
        </p:nvSpPr>
        <p:spPr>
          <a:xfrm>
            <a:off x="5974976" y="6044208"/>
            <a:ext cx="2989263" cy="265112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700"/>
            </a:lvl1pPr>
          </a:lstStyle>
          <a:p>
            <a:pPr lvl="0"/>
            <a:r>
              <a:rPr lang="sv-SE" dirty="0" smtClean="0"/>
              <a:t>Plats för fotografi bildhänvisning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7" y="2168524"/>
            <a:ext cx="5148263" cy="4108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5759450" y="2168523"/>
            <a:ext cx="2989263" cy="203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5759450" y="4242573"/>
            <a:ext cx="2989263" cy="203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9450" y="6012646"/>
            <a:ext cx="2989263" cy="263900"/>
          </a:xfrm>
          <a:noFill/>
        </p:spPr>
        <p:txBody>
          <a:bodyPr wrap="square" lIns="72000" tIns="72000" rIns="72000" bIns="72000" rtlCol="0" anchor="b" anchorCtr="0">
            <a:spAutoFit/>
          </a:bodyPr>
          <a:lstStyle>
            <a:lvl1pPr marL="0" indent="0" algn="r" defTabSz="914400" rtl="0" eaLnBrk="1" latinLnBrk="0" hangingPunct="1">
              <a:buNone/>
              <a:defRPr lang="sv-SE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z="700" dirty="0" smtClean="0">
                <a:solidFill>
                  <a:schemeClr val="tx1"/>
                </a:solidFill>
              </a:rPr>
              <a:t>© Copyright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759450" y="3938626"/>
            <a:ext cx="2989263" cy="263900"/>
          </a:xfrm>
          <a:noFill/>
        </p:spPr>
        <p:txBody>
          <a:bodyPr wrap="square" lIns="72000" tIns="72000" rIns="72000" bIns="72000" rtlCol="0" anchor="b" anchorCtr="0">
            <a:spAutoFit/>
          </a:bodyPr>
          <a:lstStyle>
            <a:lvl1pPr marL="0" indent="0" algn="r" defTabSz="914400" rtl="0" eaLnBrk="1" latinLnBrk="0" hangingPunct="1">
              <a:buNone/>
              <a:defRPr lang="sv-SE" sz="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z="700" dirty="0" smtClean="0">
                <a:solidFill>
                  <a:schemeClr val="tx1"/>
                </a:solidFill>
              </a:rPr>
              <a:t>© Copyright</a:t>
            </a:r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 rotWithShape="1">
          <a:blip r:embed="rId2"/>
          <a:srcRect l="-1" t="928" r="27175" b="73466"/>
          <a:stretch/>
        </p:blipFill>
        <p:spPr>
          <a:xfrm rot="16200000">
            <a:off x="5990439" y="3705786"/>
            <a:ext cx="5997833" cy="1268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95287" y="2168524"/>
            <a:ext cx="8353425" cy="410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95287" y="5417708"/>
            <a:ext cx="5148263" cy="858866"/>
          </a:xfrm>
        </p:spPr>
        <p:txBody>
          <a:bodyPr vert="horz" wrap="square" lIns="90000" tIns="90000" rIns="90000" bIns="9000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buClr>
                <a:srgbClr val="870052"/>
              </a:buClr>
              <a:buNone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9450" y="6177368"/>
            <a:ext cx="2989263" cy="147637"/>
          </a:xfrm>
        </p:spPr>
        <p:txBody>
          <a:bodyPr>
            <a:normAutofit/>
          </a:bodyPr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 smtClean="0"/>
              <a:t>Källhänvisning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7E61E-FCDC-4F3C-AB78-7D3149DF4D0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18" y="6531434"/>
            <a:ext cx="8976591" cy="24083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5288" y="1016001"/>
            <a:ext cx="8353426" cy="1152524"/>
          </a:xfrm>
          <a:prstGeom prst="rect">
            <a:avLst/>
          </a:prstGeom>
        </p:spPr>
        <p:txBody>
          <a:bodyPr vert="horz" wrap="square" lIns="0" tIns="144000" rIns="0" bIns="11520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5287" y="2168524"/>
            <a:ext cx="8353426" cy="4109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88192" y="6524729"/>
            <a:ext cx="1403488" cy="252413"/>
          </a:xfrm>
          <a:prstGeom prst="rect">
            <a:avLst/>
          </a:prstGeom>
        </p:spPr>
        <p:txBody>
          <a:bodyPr vert="horz" wrap="none" lIns="0" tIns="64800" rIns="108000" bIns="64800" rtlCol="0" anchor="b" anchorCtr="0">
            <a:noAutofit/>
          </a:bodyPr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388" y="6524729"/>
            <a:ext cx="5905224" cy="252413"/>
          </a:xfrm>
          <a:prstGeom prst="rect">
            <a:avLst/>
          </a:prstGeom>
        </p:spPr>
        <p:txBody>
          <a:bodyPr vert="horz" wrap="none" lIns="108000" tIns="64800" rIns="108000" bIns="64800" rtlCol="0" anchor="ctr">
            <a:noAutofit/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522059" y="6524729"/>
            <a:ext cx="1406041" cy="252413"/>
          </a:xfrm>
          <a:prstGeom prst="rect">
            <a:avLst/>
          </a:prstGeom>
        </p:spPr>
        <p:txBody>
          <a:bodyPr vert="horz" wrap="none" lIns="108000" tIns="64800" rIns="0" bIns="64800" rtlCol="0" anchor="b" anchorCtr="0">
            <a:no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EB67E61E-FCDC-4F3C-AB78-7D3149DF4D0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1" name="Rektangel 30"/>
          <p:cNvSpPr/>
          <p:nvPr/>
        </p:nvSpPr>
        <p:spPr>
          <a:xfrm>
            <a:off x="79376" y="87755"/>
            <a:ext cx="8975725" cy="684212"/>
          </a:xfrm>
          <a:prstGeom prst="rect">
            <a:avLst/>
          </a:prstGeom>
          <a:gradFill>
            <a:gsLst>
              <a:gs pos="0">
                <a:srgbClr val="AA4A7E"/>
              </a:gs>
              <a:gs pos="75000">
                <a:srgbClr val="87005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100800" rIns="72000" bIns="100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192" y="190040"/>
            <a:ext cx="1800200" cy="484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72" r:id="rId10"/>
    <p:sldLayoutId id="2147483776" r:id="rId11"/>
    <p:sldLayoutId id="2147483777" r:id="rId12"/>
    <p:sldLayoutId id="2147483778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9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chemeClr val="accent3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975" algn="l" defTabSz="914400" rtl="0" eaLnBrk="1" latinLnBrk="0" hangingPunct="1">
        <a:lnSpc>
          <a:spcPct val="110000"/>
        </a:lnSpc>
        <a:spcBef>
          <a:spcPts val="500"/>
        </a:spcBef>
        <a:spcAft>
          <a:spcPts val="100"/>
        </a:spcAft>
        <a:buClr>
          <a:schemeClr val="accent3"/>
        </a:buClr>
        <a:buSzPct val="8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lnSpc>
          <a:spcPct val="110000"/>
        </a:lnSpc>
        <a:spcBef>
          <a:spcPts val="400"/>
        </a:spcBef>
        <a:spcAft>
          <a:spcPts val="100"/>
        </a:spcAft>
        <a:buClr>
          <a:schemeClr val="accent3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100"/>
        </a:spcAft>
        <a:buClr>
          <a:schemeClr val="accent3"/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9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8.w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9.emf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.hakansson@ki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vonne.andersson@kemi.s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Detailed review paper on the retinoid system under OECDs program on endocrine disruptors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sv-SE" sz="2400" b="1" dirty="0" smtClean="0">
              <a:solidFill>
                <a:srgbClr val="81C7C2"/>
              </a:solidFill>
            </a:endParaRPr>
          </a:p>
          <a:p>
            <a:pPr marL="0" indent="0">
              <a:buNone/>
              <a:defRPr/>
            </a:pPr>
            <a:endParaRPr lang="sv-SE" sz="2400" b="1" dirty="0">
              <a:solidFill>
                <a:srgbClr val="81C7C2"/>
              </a:solidFill>
            </a:endParaRPr>
          </a:p>
          <a:p>
            <a:pPr marL="0" indent="0">
              <a:buNone/>
              <a:defRPr/>
            </a:pPr>
            <a:r>
              <a:rPr lang="sv-SE" sz="2400" b="1" dirty="0" smtClean="0">
                <a:solidFill>
                  <a:schemeClr val="accent1"/>
                </a:solidFill>
              </a:rPr>
              <a:t>Helen Håkansson</a:t>
            </a:r>
          </a:p>
          <a:p>
            <a:pPr marL="0" indent="0">
              <a:buNone/>
              <a:defRPr/>
            </a:pPr>
            <a:r>
              <a:rPr lang="sv-SE" sz="2000" b="1" dirty="0" smtClean="0">
                <a:solidFill>
                  <a:schemeClr val="accent1"/>
                </a:solidFill>
              </a:rPr>
              <a:t>Karolinska </a:t>
            </a:r>
            <a:r>
              <a:rPr lang="sv-SE" sz="2000" b="1" dirty="0" smtClean="0">
                <a:solidFill>
                  <a:schemeClr val="accent1"/>
                </a:solidFill>
              </a:rPr>
              <a:t>Institutet</a:t>
            </a:r>
          </a:p>
          <a:p>
            <a:pPr marL="0" indent="0">
              <a:buNone/>
              <a:defRPr/>
            </a:pPr>
            <a:r>
              <a:rPr lang="sv-SE" sz="2000" b="1" dirty="0" err="1">
                <a:solidFill>
                  <a:schemeClr val="accent1"/>
                </a:solidFill>
              </a:rPr>
              <a:t>Institute</a:t>
            </a:r>
            <a:r>
              <a:rPr lang="sv-SE" sz="2000" b="1" dirty="0">
                <a:solidFill>
                  <a:schemeClr val="accent1"/>
                </a:solidFill>
              </a:rPr>
              <a:t> </a:t>
            </a:r>
            <a:r>
              <a:rPr lang="sv-SE" sz="2000" b="1" dirty="0" err="1">
                <a:solidFill>
                  <a:schemeClr val="accent1"/>
                </a:solidFill>
              </a:rPr>
              <a:t>of</a:t>
            </a:r>
            <a:r>
              <a:rPr lang="sv-SE" sz="2000" b="1" dirty="0">
                <a:solidFill>
                  <a:schemeClr val="accent1"/>
                </a:solidFill>
              </a:rPr>
              <a:t> </a:t>
            </a:r>
            <a:r>
              <a:rPr lang="sv-SE" sz="2000" b="1" dirty="0" err="1">
                <a:solidFill>
                  <a:schemeClr val="accent1"/>
                </a:solidFill>
              </a:rPr>
              <a:t>Environmental</a:t>
            </a:r>
            <a:r>
              <a:rPr lang="sv-SE" sz="2000" b="1" dirty="0">
                <a:solidFill>
                  <a:schemeClr val="accent1"/>
                </a:solidFill>
              </a:rPr>
              <a:t> Medicine (IMM)</a:t>
            </a:r>
          </a:p>
          <a:p>
            <a:pPr marL="0" indent="0">
              <a:buNone/>
              <a:defRPr/>
            </a:pPr>
            <a:r>
              <a:rPr lang="sv-SE" sz="2000" b="1" dirty="0" smtClean="0">
                <a:solidFill>
                  <a:schemeClr val="accent1"/>
                </a:solidFill>
              </a:rPr>
              <a:t>helen.hakansson@ki.se</a:t>
            </a:r>
            <a:endParaRPr lang="sv-SE" sz="2000" b="1" dirty="0">
              <a:solidFill>
                <a:schemeClr val="accent1"/>
              </a:solidFill>
            </a:endParaRP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476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1275" y="2087563"/>
            <a:ext cx="1368425" cy="1108075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sv-SE" sz="2800" dirty="0" smtClean="0">
                <a:solidFill>
                  <a:schemeClr val="accent1"/>
                </a:solidFill>
              </a:rPr>
              <a:t>EDCs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sv-SE" sz="1600" dirty="0" smtClean="0">
                <a:solidFill>
                  <a:schemeClr val="accent1"/>
                </a:solidFill>
              </a:rPr>
              <a:t>Ca 800 listed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sv-SE" sz="1600" dirty="0" smtClean="0">
                <a:solidFill>
                  <a:schemeClr val="accent1"/>
                </a:solidFill>
              </a:rPr>
              <a:t>Mixtures</a:t>
            </a:r>
          </a:p>
          <a:p>
            <a:pPr eaLnBrk="1" hangingPunct="1">
              <a:defRPr/>
            </a:pPr>
            <a:endParaRPr lang="en-US" altLang="sv-SE" sz="2400" b="1" dirty="0" smtClean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v-SE" altLang="sv-SE" sz="24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endParaRPr lang="en-US" altLang="sv-SE" sz="2400" b="1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endParaRPr lang="en-US" altLang="sv-SE" sz="2400" b="1" dirty="0" smtClean="0">
              <a:solidFill>
                <a:schemeClr val="accent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40446" y="738553"/>
            <a:ext cx="8392319" cy="764321"/>
          </a:xfrm>
        </p:spPr>
        <p:txBody>
          <a:bodyPr>
            <a:normAutofit fontScale="90000"/>
          </a:bodyPr>
          <a:lstStyle/>
          <a:p>
            <a:r>
              <a:rPr lang="en-US" altLang="sv-SE" sz="2000" b="0" dirty="0" smtClean="0"/>
              <a:t> Make project results useful both for </a:t>
            </a:r>
            <a:r>
              <a:rPr lang="en-US" altLang="sv-SE" sz="2000" b="0" dirty="0" err="1" smtClean="0"/>
              <a:t>Reg</a:t>
            </a:r>
            <a:r>
              <a:rPr lang="en-US" altLang="sv-SE" sz="2000" b="0" dirty="0" smtClean="0"/>
              <a:t> </a:t>
            </a:r>
            <a:r>
              <a:rPr lang="en-US" altLang="sv-SE" sz="2000" b="0" dirty="0" err="1" smtClean="0"/>
              <a:t>Tox</a:t>
            </a:r>
            <a:r>
              <a:rPr lang="en-US" altLang="sv-SE" sz="2000" b="0" dirty="0" smtClean="0"/>
              <a:t> and Public Health evaluations </a:t>
            </a:r>
            <a:br>
              <a:rPr lang="en-US" altLang="sv-SE" sz="2000" b="0" dirty="0" smtClean="0"/>
            </a:br>
            <a:r>
              <a:rPr lang="en-US" altLang="sv-SE" sz="2000" b="0" dirty="0" smtClean="0"/>
              <a:t>-</a:t>
            </a:r>
            <a:r>
              <a:rPr lang="en-US" altLang="sv-SE" sz="1600" b="0" dirty="0" smtClean="0"/>
              <a:t>Identify critical effect/POD for individual EDCs vs </a:t>
            </a:r>
            <a:r>
              <a:rPr lang="en-US" altLang="sv-SE" sz="1600" dirty="0" smtClean="0"/>
              <a:t>identify EDC(s) </a:t>
            </a:r>
            <a:r>
              <a:rPr lang="en-US" altLang="sv-SE" sz="1600" dirty="0"/>
              <a:t>as risk factors for </a:t>
            </a:r>
            <a:r>
              <a:rPr lang="en-US" altLang="sv-SE" sz="1600" dirty="0" smtClean="0"/>
              <a:t>disease </a:t>
            </a:r>
            <a:endParaRPr lang="en-US" altLang="sv-SE" sz="1600" b="0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675" y="3811588"/>
            <a:ext cx="3455988" cy="1446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sv-SE" sz="1800" dirty="0">
                <a:latin typeface="+mn-lt"/>
              </a:rPr>
              <a:t>Weight of Evidence</a:t>
            </a:r>
          </a:p>
          <a:p>
            <a:pPr algn="ctr" eaLnBrk="1" hangingPunct="1">
              <a:defRPr/>
            </a:pPr>
            <a:r>
              <a:rPr lang="en-US" altLang="sv-SE" sz="1400" dirty="0">
                <a:solidFill>
                  <a:schemeClr val="accent1"/>
                </a:solidFill>
                <a:latin typeface="+mn-lt"/>
              </a:rPr>
              <a:t>Human relevance &amp; Adversity/Plausibility MOA &amp; AOP/Basic physiology</a:t>
            </a:r>
          </a:p>
          <a:p>
            <a:pPr algn="ctr" eaLnBrk="1" hangingPunct="1">
              <a:defRPr/>
            </a:pPr>
            <a:r>
              <a:rPr lang="en-US" altLang="sv-SE" sz="1400" dirty="0">
                <a:solidFill>
                  <a:schemeClr val="accent1"/>
                </a:solidFill>
                <a:latin typeface="+mn-lt"/>
              </a:rPr>
              <a:t>Metabolism (e.g. ROS, CYP, UGT mm)</a:t>
            </a:r>
          </a:p>
          <a:p>
            <a:pPr algn="ctr" eaLnBrk="1" hangingPunct="1">
              <a:defRPr/>
            </a:pPr>
            <a:r>
              <a:rPr lang="en-US" altLang="sv-SE" sz="1400" dirty="0">
                <a:solidFill>
                  <a:schemeClr val="accent1"/>
                </a:solidFill>
                <a:latin typeface="+mn-lt"/>
              </a:rPr>
              <a:t>Endocrinology (e.g. </a:t>
            </a:r>
            <a:r>
              <a:rPr lang="en-US" altLang="sv-SE" sz="1400" dirty="0" err="1">
                <a:solidFill>
                  <a:schemeClr val="accent1"/>
                </a:solidFill>
                <a:latin typeface="+mn-lt"/>
              </a:rPr>
              <a:t>AhR</a:t>
            </a:r>
            <a:r>
              <a:rPr lang="en-US" altLang="sv-SE" sz="1400" dirty="0">
                <a:solidFill>
                  <a:schemeClr val="accent1"/>
                </a:solidFill>
                <a:latin typeface="+mn-lt"/>
              </a:rPr>
              <a:t>, NRs)</a:t>
            </a:r>
          </a:p>
          <a:p>
            <a:pPr algn="ctr" eaLnBrk="1" hangingPunct="1">
              <a:defRPr/>
            </a:pPr>
            <a:r>
              <a:rPr lang="en-US" altLang="sv-SE" sz="1400" dirty="0">
                <a:solidFill>
                  <a:schemeClr val="accent1"/>
                </a:solidFill>
                <a:latin typeface="+mn-lt"/>
              </a:rPr>
              <a:t>Cell regulation (what is needed?)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775" y="1624013"/>
            <a:ext cx="2212975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Regulatory testing </a:t>
            </a:r>
          </a:p>
          <a:p>
            <a:pPr eaLnBrk="1" hangingPunct="1">
              <a:defRPr/>
            </a:pPr>
            <a:r>
              <a:rPr lang="en-US" altLang="sv-S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-Experimental studies </a:t>
            </a:r>
          </a:p>
          <a:p>
            <a:pPr eaLnBrk="1" hangingPunct="1">
              <a:defRPr/>
            </a:pPr>
            <a:r>
              <a:rPr lang="en-US" altLang="sv-S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OECDs TGs</a:t>
            </a:r>
          </a:p>
          <a:p>
            <a:pPr eaLnBrk="1" hangingPunct="1">
              <a:defRPr/>
            </a:pPr>
            <a:r>
              <a:rPr lang="en-US" altLang="sv-S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-One or more defined </a:t>
            </a:r>
          </a:p>
          <a:p>
            <a:pPr eaLnBrk="1" hangingPunct="1">
              <a:defRPr/>
            </a:pPr>
            <a:r>
              <a:rPr lang="en-US" altLang="sv-S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at a time</a:t>
            </a:r>
          </a:p>
          <a:p>
            <a:pPr eaLnBrk="1" hangingPunct="1">
              <a:defRPr/>
            </a:pPr>
            <a:r>
              <a:rPr lang="en-US" altLang="sv-S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-Mechanistic 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4975" y="2087563"/>
            <a:ext cx="2293938" cy="862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sv-SE" sz="1800" dirty="0">
                <a:latin typeface="+mn-lt"/>
              </a:rPr>
              <a:t>Public Health</a:t>
            </a:r>
          </a:p>
          <a:p>
            <a:pPr eaLnBrk="1" hangingPunct="1">
              <a:defRPr/>
            </a:pPr>
            <a:r>
              <a:rPr lang="en-US" altLang="sv-SE" sz="1600" dirty="0">
                <a:solidFill>
                  <a:schemeClr val="accent1"/>
                </a:solidFill>
                <a:latin typeface="+mn-lt"/>
              </a:rPr>
              <a:t>-Observational studies</a:t>
            </a:r>
          </a:p>
          <a:p>
            <a:pPr eaLnBrk="1" hangingPunct="1">
              <a:defRPr/>
            </a:pPr>
            <a:r>
              <a:rPr lang="en-US" altLang="sv-SE" sz="1600" dirty="0">
                <a:solidFill>
                  <a:schemeClr val="accent1"/>
                </a:solidFill>
                <a:latin typeface="+mn-lt"/>
              </a:rPr>
              <a:t>-Mixed exposure</a:t>
            </a:r>
          </a:p>
        </p:txBody>
      </p:sp>
      <p:sp>
        <p:nvSpPr>
          <p:cNvPr id="31751" name="Right Arrow 1"/>
          <p:cNvSpPr>
            <a:spLocks noChangeArrowheads="1"/>
          </p:cNvSpPr>
          <p:nvPr/>
        </p:nvSpPr>
        <p:spPr bwMode="auto">
          <a:xfrm>
            <a:off x="5594350" y="2400300"/>
            <a:ext cx="762000" cy="241300"/>
          </a:xfrm>
          <a:prstGeom prst="rightArrow">
            <a:avLst>
              <a:gd name="adj1" fmla="val 50000"/>
              <a:gd name="adj2" fmla="val 501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sp>
        <p:nvSpPr>
          <p:cNvPr id="31752" name="Left Arrow 2"/>
          <p:cNvSpPr>
            <a:spLocks noChangeArrowheads="1"/>
          </p:cNvSpPr>
          <p:nvPr/>
        </p:nvSpPr>
        <p:spPr bwMode="auto">
          <a:xfrm>
            <a:off x="2760663" y="2400300"/>
            <a:ext cx="979487" cy="241300"/>
          </a:xfrm>
          <a:prstGeom prst="leftArrow">
            <a:avLst>
              <a:gd name="adj1" fmla="val 50000"/>
              <a:gd name="adj2" fmla="val 502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rot="10800000" flipH="1">
            <a:off x="1258888" y="3262313"/>
            <a:ext cx="892175" cy="1901825"/>
          </a:xfrm>
          <a:prstGeom prst="bentArrow">
            <a:avLst>
              <a:gd name="adj1" fmla="val 11938"/>
              <a:gd name="adj2" fmla="val 29867"/>
              <a:gd name="adj3" fmla="val 22603"/>
              <a:gd name="adj4" fmla="val 119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5" name="Bent Arrow 14"/>
          <p:cNvSpPr/>
          <p:nvPr/>
        </p:nvSpPr>
        <p:spPr bwMode="auto">
          <a:xfrm rot="10800000">
            <a:off x="7164388" y="3211513"/>
            <a:ext cx="927100" cy="1830387"/>
          </a:xfrm>
          <a:prstGeom prst="bentArrow">
            <a:avLst>
              <a:gd name="adj1" fmla="val 11938"/>
              <a:gd name="adj2" fmla="val 29867"/>
              <a:gd name="adj3" fmla="val 22603"/>
              <a:gd name="adj4" fmla="val 119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1755" name="Down Arrow 7"/>
          <p:cNvSpPr>
            <a:spLocks noChangeArrowheads="1"/>
          </p:cNvSpPr>
          <p:nvPr/>
        </p:nvSpPr>
        <p:spPr bwMode="auto">
          <a:xfrm>
            <a:off x="539750" y="3297238"/>
            <a:ext cx="242888" cy="977900"/>
          </a:xfrm>
          <a:prstGeom prst="down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25" y="4365625"/>
            <a:ext cx="865188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sv-SE" sz="1600" b="1" dirty="0">
                <a:solidFill>
                  <a:schemeClr val="accent1"/>
                </a:solidFill>
                <a:latin typeface="Times" pitchFamily="18" charset="0"/>
              </a:rPr>
              <a:t>POD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5738" y="5772150"/>
            <a:ext cx="115252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sv-SE" sz="1600" b="1" dirty="0">
                <a:solidFill>
                  <a:schemeClr val="accent1"/>
                </a:solidFill>
                <a:latin typeface="Times" pitchFamily="18" charset="0"/>
              </a:rPr>
              <a:t>e.g. ADI</a:t>
            </a:r>
          </a:p>
          <a:p>
            <a:pPr algn="ctr" eaLnBrk="1" hangingPunct="1">
              <a:defRPr/>
            </a:pPr>
            <a:r>
              <a:rPr lang="en-US" altLang="sv-SE" sz="1600" b="1" dirty="0">
                <a:solidFill>
                  <a:schemeClr val="accent1"/>
                </a:solidFill>
                <a:latin typeface="Times" pitchFamily="18" charset="0"/>
              </a:rPr>
              <a:t>TDI</a:t>
            </a:r>
          </a:p>
        </p:txBody>
      </p:sp>
      <p:sp>
        <p:nvSpPr>
          <p:cNvPr id="31758" name="Down Arrow 15"/>
          <p:cNvSpPr>
            <a:spLocks noChangeArrowheads="1"/>
          </p:cNvSpPr>
          <p:nvPr/>
        </p:nvSpPr>
        <p:spPr bwMode="auto">
          <a:xfrm>
            <a:off x="4522788" y="5281613"/>
            <a:ext cx="120650" cy="490537"/>
          </a:xfrm>
          <a:prstGeom prst="downArrow">
            <a:avLst>
              <a:gd name="adj1" fmla="val 50000"/>
              <a:gd name="adj2" fmla="val 503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pic>
        <p:nvPicPr>
          <p:cNvPr id="3175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5145088"/>
            <a:ext cx="8302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48275"/>
            <a:ext cx="8080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13725" y="4213225"/>
            <a:ext cx="865188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sv-SE" sz="1600" b="1" dirty="0" err="1">
                <a:solidFill>
                  <a:schemeClr val="accent1"/>
                </a:solidFill>
                <a:latin typeface="Times" pitchFamily="18" charset="0"/>
              </a:rPr>
              <a:t>DiseaseRisk</a:t>
            </a:r>
            <a:endParaRPr lang="en-US" altLang="sv-SE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ctr" eaLnBrk="1" hangingPunct="1">
              <a:defRPr/>
            </a:pPr>
            <a:r>
              <a:rPr lang="en-US" altLang="sv-SE" sz="1600" b="1" dirty="0">
                <a:solidFill>
                  <a:schemeClr val="accent1"/>
                </a:solidFill>
                <a:latin typeface="Times" pitchFamily="18" charset="0"/>
              </a:rPr>
              <a:t>Factors </a:t>
            </a:r>
          </a:p>
        </p:txBody>
      </p:sp>
      <p:sp>
        <p:nvSpPr>
          <p:cNvPr id="31762" name="Down Arrow 7"/>
          <p:cNvSpPr>
            <a:spLocks noChangeArrowheads="1"/>
          </p:cNvSpPr>
          <p:nvPr/>
        </p:nvSpPr>
        <p:spPr bwMode="auto">
          <a:xfrm>
            <a:off x="8521700" y="3211513"/>
            <a:ext cx="242888" cy="977900"/>
          </a:xfrm>
          <a:prstGeom prst="down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2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xfrm>
            <a:off x="218342" y="832338"/>
            <a:ext cx="7905749" cy="69013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sv-SE" altLang="sv-SE" sz="2400" b="1" dirty="0" smtClean="0"/>
              <a:t>AOP </a:t>
            </a:r>
            <a:r>
              <a:rPr lang="sv-SE" altLang="sv-SE" sz="2400" b="1" dirty="0" err="1" smtClean="0"/>
              <a:t>development</a:t>
            </a:r>
            <a:r>
              <a:rPr lang="sv-SE" altLang="sv-SE" sz="2400" b="1" dirty="0" smtClean="0"/>
              <a:t>: </a:t>
            </a:r>
            <a:r>
              <a:rPr lang="sv-SE" altLang="sv-SE" sz="2400" b="1" dirty="0" err="1" smtClean="0"/>
              <a:t>Which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adverse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outcomes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to</a:t>
            </a:r>
            <a:r>
              <a:rPr lang="sv-SE" altLang="sv-SE" sz="2400" b="1" dirty="0" smtClean="0"/>
              <a:t> adress?</a:t>
            </a:r>
            <a:endParaRPr lang="en-US" altLang="sv-SE" sz="2000" b="1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799" y="1652954"/>
            <a:ext cx="8475785" cy="462402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sv-SE" dirty="0" smtClean="0"/>
              <a:t>Cardiovascular </a:t>
            </a:r>
            <a:r>
              <a:rPr lang="en-US" altLang="sv-SE" dirty="0"/>
              <a:t>disease and </a:t>
            </a:r>
            <a:r>
              <a:rPr lang="en-US" altLang="sv-SE" dirty="0" err="1" smtClean="0"/>
              <a:t>atRA</a:t>
            </a:r>
            <a:r>
              <a:rPr lang="en-US" altLang="sv-SE" dirty="0" smtClean="0"/>
              <a:t> 		  637 hits*</a:t>
            </a:r>
          </a:p>
          <a:p>
            <a:pPr>
              <a:defRPr/>
            </a:pPr>
            <a:r>
              <a:rPr lang="en-US" altLang="sv-SE" sz="1800" dirty="0" smtClean="0"/>
              <a:t>Diabetes </a:t>
            </a:r>
            <a:r>
              <a:rPr lang="en-US" altLang="sv-SE" sz="1800" dirty="0"/>
              <a:t>and </a:t>
            </a:r>
            <a:r>
              <a:rPr lang="en-US" altLang="sv-SE" sz="1800" dirty="0" err="1" smtClean="0"/>
              <a:t>atRA</a:t>
            </a:r>
            <a:r>
              <a:rPr lang="en-US" altLang="sv-SE" sz="1800" dirty="0" smtClean="0"/>
              <a:t> 			  428</a:t>
            </a:r>
            <a:endParaRPr lang="en-US" altLang="sv-SE" sz="1800" dirty="0"/>
          </a:p>
          <a:p>
            <a:pPr>
              <a:defRPr/>
            </a:pPr>
            <a:r>
              <a:rPr lang="en-US" altLang="sv-SE" dirty="0" smtClean="0"/>
              <a:t>Bone disorders and </a:t>
            </a:r>
            <a:r>
              <a:rPr lang="en-US" altLang="sv-SE" dirty="0" err="1" smtClean="0"/>
              <a:t>atRA</a:t>
            </a:r>
            <a:r>
              <a:rPr lang="en-US" altLang="sv-SE" dirty="0"/>
              <a:t>	</a:t>
            </a:r>
            <a:r>
              <a:rPr lang="en-US" altLang="sv-SE" dirty="0" smtClean="0"/>
              <a:t>		  368		</a:t>
            </a:r>
          </a:p>
          <a:p>
            <a:pPr>
              <a:defRPr/>
            </a:pPr>
            <a:r>
              <a:rPr lang="en-US" altLang="sv-SE" dirty="0" smtClean="0"/>
              <a:t>Obesity </a:t>
            </a:r>
            <a:r>
              <a:rPr lang="en-US" altLang="sv-SE" dirty="0"/>
              <a:t>and </a:t>
            </a:r>
            <a:r>
              <a:rPr lang="en-US" altLang="sv-SE" dirty="0" err="1" smtClean="0"/>
              <a:t>atRA</a:t>
            </a:r>
            <a:r>
              <a:rPr lang="en-US" altLang="sv-SE" dirty="0" smtClean="0"/>
              <a:t> 			  195</a:t>
            </a:r>
            <a:endParaRPr lang="en-US" altLang="sv-SE" dirty="0"/>
          </a:p>
          <a:p>
            <a:pPr>
              <a:defRPr/>
            </a:pPr>
            <a:r>
              <a:rPr lang="en-US" altLang="sv-SE" sz="1800" dirty="0" smtClean="0"/>
              <a:t>Metabolic </a:t>
            </a:r>
            <a:r>
              <a:rPr lang="en-US" altLang="sv-SE" sz="1800" dirty="0"/>
              <a:t>syndrome and </a:t>
            </a:r>
            <a:r>
              <a:rPr lang="en-US" altLang="sv-SE" sz="1800" dirty="0" err="1" smtClean="0"/>
              <a:t>atRA</a:t>
            </a:r>
            <a:r>
              <a:rPr lang="en-US" altLang="sv-SE" sz="1800" dirty="0" smtClean="0"/>
              <a:t> 		    55</a:t>
            </a:r>
            <a:endParaRPr lang="en-US" altLang="sv-SE" sz="1800" dirty="0"/>
          </a:p>
          <a:p>
            <a:pPr>
              <a:defRPr/>
            </a:pPr>
            <a:endParaRPr lang="en-US" altLang="sv-SE" sz="1800" dirty="0" smtClean="0"/>
          </a:p>
          <a:p>
            <a:pPr>
              <a:defRPr/>
            </a:pPr>
            <a:r>
              <a:rPr lang="en-US" altLang="sv-SE" sz="1800" dirty="0" smtClean="0"/>
              <a:t>Congenital malformations and </a:t>
            </a:r>
            <a:r>
              <a:rPr lang="en-US" altLang="sv-SE" sz="1800" dirty="0" err="1" smtClean="0"/>
              <a:t>atRA</a:t>
            </a:r>
            <a:r>
              <a:rPr lang="en-US" altLang="sv-SE" dirty="0"/>
              <a:t>	</a:t>
            </a:r>
            <a:r>
              <a:rPr lang="en-US" altLang="sv-SE" dirty="0" smtClean="0"/>
              <a:t>	</a:t>
            </a:r>
            <a:r>
              <a:rPr lang="en-US" altLang="sv-SE" sz="1800" dirty="0" smtClean="0"/>
              <a:t>1220</a:t>
            </a:r>
            <a:endParaRPr lang="en-US" altLang="sv-SE" sz="1800" dirty="0"/>
          </a:p>
          <a:p>
            <a:pPr lvl="1">
              <a:defRPr/>
            </a:pPr>
            <a:r>
              <a:rPr lang="en-US" altLang="sv-SE" dirty="0" smtClean="0"/>
              <a:t>Heart 164; Craniofacial 195; Eye 103</a:t>
            </a:r>
          </a:p>
          <a:p>
            <a:pPr>
              <a:defRPr/>
            </a:pPr>
            <a:endParaRPr lang="en-US" altLang="sv-SE" dirty="0" smtClean="0"/>
          </a:p>
          <a:p>
            <a:pPr>
              <a:defRPr/>
            </a:pPr>
            <a:r>
              <a:rPr lang="en-US" altLang="sv-SE" dirty="0" smtClean="0"/>
              <a:t>Cancer </a:t>
            </a:r>
            <a:r>
              <a:rPr lang="en-US" altLang="sv-SE" dirty="0"/>
              <a:t>and </a:t>
            </a:r>
            <a:r>
              <a:rPr lang="en-US" altLang="sv-SE" dirty="0" err="1" smtClean="0"/>
              <a:t>atRA</a:t>
            </a:r>
            <a:r>
              <a:rPr lang="en-US" altLang="sv-SE" dirty="0" smtClean="0"/>
              <a:t> 			13668 </a:t>
            </a:r>
            <a:endParaRPr lang="en-GB" altLang="sv-SE" dirty="0"/>
          </a:p>
          <a:p>
            <a:pPr lvl="1">
              <a:defRPr/>
            </a:pPr>
            <a:r>
              <a:rPr lang="en-GB" altLang="sv-SE" dirty="0"/>
              <a:t>Breast 1092; </a:t>
            </a:r>
            <a:r>
              <a:rPr lang="en-GB" altLang="sv-SE" dirty="0" smtClean="0"/>
              <a:t>Prostate 364; Ovary 190; Testis </a:t>
            </a:r>
            <a:r>
              <a:rPr lang="en-GB" altLang="sv-SE" dirty="0"/>
              <a:t>116</a:t>
            </a:r>
            <a:endParaRPr lang="en-US" altLang="sv-SE" dirty="0"/>
          </a:p>
          <a:p>
            <a:pPr marL="0" indent="0">
              <a:buNone/>
              <a:defRPr/>
            </a:pPr>
            <a:endParaRPr lang="en-US" altLang="sv-SE" sz="1600" i="1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US" altLang="sv-SE" sz="1600" i="1" dirty="0" smtClean="0">
                <a:solidFill>
                  <a:srgbClr val="0070C0"/>
                </a:solidFill>
              </a:rPr>
              <a:t>* Quick p</a:t>
            </a:r>
            <a:r>
              <a:rPr lang="sv-SE" altLang="sv-SE" sz="1600" i="1" dirty="0" err="1" smtClean="0">
                <a:solidFill>
                  <a:srgbClr val="0070C0"/>
                </a:solidFill>
                <a:cs typeface="Arial" charset="0"/>
              </a:rPr>
              <a:t>ubmed</a:t>
            </a:r>
            <a:r>
              <a:rPr lang="sv-SE" altLang="sv-SE" sz="16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sv-SE" altLang="sv-SE" sz="1600" i="1" dirty="0" err="1">
                <a:solidFill>
                  <a:srgbClr val="0070C0"/>
                </a:solidFill>
                <a:cs typeface="Arial" charset="0"/>
              </a:rPr>
              <a:t>searches</a:t>
            </a:r>
            <a:r>
              <a:rPr lang="sv-SE" altLang="sv-SE" sz="1600" i="1" dirty="0">
                <a:solidFill>
                  <a:srgbClr val="0070C0"/>
                </a:solidFill>
                <a:cs typeface="Arial" charset="0"/>
              </a:rPr>
              <a:t> on </a:t>
            </a:r>
            <a:r>
              <a:rPr lang="sv-SE" altLang="sv-SE" sz="1600" i="1" dirty="0" smtClean="0">
                <a:solidFill>
                  <a:srgbClr val="0070C0"/>
                </a:solidFill>
                <a:cs typeface="Arial" charset="0"/>
              </a:rPr>
              <a:t>all-trans </a:t>
            </a:r>
            <a:r>
              <a:rPr lang="sv-SE" altLang="sv-SE" sz="1600" i="1" dirty="0" err="1" smtClean="0">
                <a:solidFill>
                  <a:srgbClr val="0070C0"/>
                </a:solidFill>
                <a:cs typeface="Arial" charset="0"/>
              </a:rPr>
              <a:t>Retinoic</a:t>
            </a:r>
            <a:r>
              <a:rPr lang="sv-SE" altLang="sv-SE" sz="16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sv-SE" altLang="sv-SE" sz="1600" i="1" dirty="0" err="1" smtClean="0">
                <a:solidFill>
                  <a:srgbClr val="0070C0"/>
                </a:solidFill>
                <a:cs typeface="Arial" charset="0"/>
              </a:rPr>
              <a:t>Acid</a:t>
            </a:r>
            <a:r>
              <a:rPr lang="sv-SE" altLang="sv-SE" sz="16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sv-SE" altLang="sv-SE" sz="1600" i="1" dirty="0">
                <a:solidFill>
                  <a:srgbClr val="0070C0"/>
                </a:solidFill>
                <a:cs typeface="Arial" charset="0"/>
              </a:rPr>
              <a:t>and public </a:t>
            </a:r>
            <a:r>
              <a:rPr lang="sv-SE" altLang="sv-SE" sz="1600" i="1" dirty="0" err="1">
                <a:solidFill>
                  <a:srgbClr val="0070C0"/>
                </a:solidFill>
                <a:cs typeface="Arial" charset="0"/>
              </a:rPr>
              <a:t>health</a:t>
            </a:r>
            <a:r>
              <a:rPr lang="sv-SE" altLang="sv-SE" sz="1600" i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sv-SE" altLang="sv-SE" sz="1600" i="1" dirty="0" err="1">
                <a:solidFill>
                  <a:srgbClr val="0070C0"/>
                </a:solidFill>
                <a:cs typeface="Arial" charset="0"/>
              </a:rPr>
              <a:t>disease</a:t>
            </a:r>
            <a:r>
              <a:rPr lang="sv-SE" altLang="sv-SE" sz="1600" i="1" dirty="0">
                <a:solidFill>
                  <a:srgbClr val="0070C0"/>
                </a:solidFill>
                <a:cs typeface="Arial" charset="0"/>
              </a:rPr>
              <a:t> </a:t>
            </a:r>
            <a:endParaRPr lang="en-US" altLang="sv-SE" sz="1600" i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US" altLang="sv-SE" dirty="0"/>
          </a:p>
          <a:p>
            <a:pPr>
              <a:defRPr/>
            </a:pPr>
            <a:endParaRPr lang="en-US" altLang="sv-SE" sz="1800" dirty="0"/>
          </a:p>
          <a:p>
            <a:pPr>
              <a:defRPr/>
            </a:pPr>
            <a:endParaRPr lang="en-US" altLang="sv-SE" sz="1800" dirty="0"/>
          </a:p>
          <a:p>
            <a:pPr>
              <a:defRPr/>
            </a:pPr>
            <a:endParaRPr lang="en-US" altLang="sv-SE" sz="1600" dirty="0"/>
          </a:p>
          <a:p>
            <a:pPr>
              <a:defRPr/>
            </a:pPr>
            <a:endParaRPr lang="sv-SE" altLang="sv-SE" sz="2400" dirty="0"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4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16001"/>
            <a:ext cx="8353426" cy="836245"/>
          </a:xfrm>
        </p:spPr>
        <p:txBody>
          <a:bodyPr>
            <a:normAutofit fontScale="90000"/>
          </a:bodyPr>
          <a:lstStyle/>
          <a:p>
            <a:r>
              <a:rPr lang="sv-SE" b="1" dirty="0" err="1" smtClean="0"/>
              <a:t>Proposed</a:t>
            </a:r>
            <a:r>
              <a:rPr lang="sv-SE" b="1" dirty="0" smtClean="0"/>
              <a:t> </a:t>
            </a:r>
            <a:r>
              <a:rPr lang="sv-SE" b="1" dirty="0" err="1" smtClean="0"/>
              <a:t>project</a:t>
            </a:r>
            <a:r>
              <a:rPr lang="sv-SE" b="1" dirty="0" smtClean="0"/>
              <a:t> </a:t>
            </a:r>
            <a:r>
              <a:rPr lang="sv-SE" b="1" dirty="0" err="1" smtClean="0"/>
              <a:t>was</a:t>
            </a:r>
            <a:r>
              <a:rPr lang="sv-SE" b="1" dirty="0" smtClean="0"/>
              <a:t> </a:t>
            </a:r>
            <a:r>
              <a:rPr lang="sv-SE" b="1" dirty="0" err="1" smtClean="0"/>
              <a:t>well</a:t>
            </a:r>
            <a:r>
              <a:rPr lang="sv-SE" b="1" dirty="0" smtClean="0"/>
              <a:t> </a:t>
            </a:r>
            <a:r>
              <a:rPr lang="sv-SE" b="1" dirty="0" err="1" smtClean="0"/>
              <a:t>received</a:t>
            </a:r>
            <a:r>
              <a:rPr lang="sv-SE" b="1" dirty="0" smtClean="0"/>
              <a:t> and has </a:t>
            </a:r>
            <a:r>
              <a:rPr lang="sv-SE" b="1" dirty="0" err="1" smtClean="0"/>
              <a:t>been</a:t>
            </a:r>
            <a:r>
              <a:rPr lang="sv-SE" b="1" dirty="0" smtClean="0"/>
              <a:t> taken on board the OECD </a:t>
            </a:r>
            <a:r>
              <a:rPr lang="sv-SE" b="1" dirty="0" err="1" smtClean="0"/>
              <a:t>work</a:t>
            </a:r>
            <a:r>
              <a:rPr lang="sv-SE" b="1" dirty="0" smtClean="0"/>
              <a:t> program on new ED end-</a:t>
            </a:r>
            <a:r>
              <a:rPr lang="sv-SE" b="1" dirty="0" err="1" smtClean="0"/>
              <a:t>points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146">
              <a:defRPr/>
            </a:pPr>
            <a:r>
              <a:rPr lang="en-GB" sz="2000" dirty="0" smtClean="0"/>
              <a:t>Sweden/</a:t>
            </a:r>
            <a:r>
              <a:rPr lang="en-GB" sz="2000" i="1" dirty="0" err="1" smtClean="0"/>
              <a:t>KemI</a:t>
            </a:r>
            <a:r>
              <a:rPr lang="en-GB" sz="2000" dirty="0" smtClean="0"/>
              <a:t> </a:t>
            </a:r>
            <a:r>
              <a:rPr lang="en-GB" sz="2000" i="1" dirty="0" smtClean="0"/>
              <a:t>(Lead </a:t>
            </a:r>
            <a:r>
              <a:rPr lang="en-GB" sz="2000" i="1" dirty="0"/>
              <a:t>Country)</a:t>
            </a:r>
          </a:p>
          <a:p>
            <a:pPr marL="342146">
              <a:defRPr/>
            </a:pPr>
            <a:r>
              <a:rPr lang="en-GB" sz="2000" dirty="0" smtClean="0"/>
              <a:t>Netherlands/</a:t>
            </a:r>
            <a:r>
              <a:rPr lang="en-GB" sz="2000" i="1" dirty="0" smtClean="0"/>
              <a:t>RIVM</a:t>
            </a:r>
          </a:p>
          <a:p>
            <a:pPr marL="342146">
              <a:defRPr/>
            </a:pPr>
            <a:r>
              <a:rPr lang="en-GB" sz="2000" dirty="0" smtClean="0"/>
              <a:t>UK/</a:t>
            </a:r>
            <a:r>
              <a:rPr lang="en-GB" sz="2000" i="1" dirty="0" smtClean="0"/>
              <a:t>PHE</a:t>
            </a:r>
          </a:p>
          <a:p>
            <a:pPr marL="342146">
              <a:defRPr/>
            </a:pPr>
            <a:r>
              <a:rPr lang="en-GB" sz="2000" dirty="0" smtClean="0"/>
              <a:t>US/</a:t>
            </a:r>
            <a:r>
              <a:rPr lang="en-GB" sz="2000" i="1" dirty="0" smtClean="0"/>
              <a:t>EPA</a:t>
            </a:r>
          </a:p>
          <a:p>
            <a:pPr marL="342146">
              <a:defRPr/>
            </a:pPr>
            <a:r>
              <a:rPr lang="en-GB" sz="2000" dirty="0" smtClean="0"/>
              <a:t>Finland/</a:t>
            </a:r>
            <a:r>
              <a:rPr lang="en-GB" sz="2000" i="1" dirty="0" smtClean="0"/>
              <a:t>THL</a:t>
            </a:r>
          </a:p>
          <a:p>
            <a:pPr marL="342146">
              <a:defRPr/>
            </a:pPr>
            <a:r>
              <a:rPr lang="en-GB" sz="2000" dirty="0" smtClean="0"/>
              <a:t>Germany/</a:t>
            </a:r>
            <a:r>
              <a:rPr lang="en-GB" sz="2000" i="1" dirty="0" err="1" smtClean="0"/>
              <a:t>BfR</a:t>
            </a:r>
            <a:endParaRPr lang="en-GB" sz="2000" i="1" dirty="0"/>
          </a:p>
          <a:p>
            <a:pPr marL="342146">
              <a:defRPr/>
            </a:pPr>
            <a:r>
              <a:rPr lang="en-GB" sz="2000" dirty="0" smtClean="0"/>
              <a:t>Spain/</a:t>
            </a:r>
            <a:r>
              <a:rPr lang="en-GB" sz="2000" i="1" dirty="0" smtClean="0"/>
              <a:t>UMH</a:t>
            </a:r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49" y="2180248"/>
            <a:ext cx="4068763" cy="4108050"/>
          </a:xfrm>
        </p:spPr>
        <p:txBody>
          <a:bodyPr/>
          <a:lstStyle/>
          <a:p>
            <a:pPr marL="342146">
              <a:defRPr/>
            </a:pPr>
            <a:r>
              <a:rPr lang="en-GB" sz="2000" dirty="0"/>
              <a:t>Czech Republic</a:t>
            </a:r>
          </a:p>
          <a:p>
            <a:pPr marL="342146">
              <a:defRPr/>
            </a:pPr>
            <a:r>
              <a:rPr lang="en-GB" sz="2000" dirty="0"/>
              <a:t>Italy</a:t>
            </a:r>
          </a:p>
          <a:p>
            <a:pPr marL="342146">
              <a:defRPr/>
            </a:pPr>
            <a:r>
              <a:rPr lang="en-GB" sz="2000" dirty="0" smtClean="0"/>
              <a:t>Denmark</a:t>
            </a:r>
            <a:endParaRPr lang="en-GB" sz="2000" dirty="0"/>
          </a:p>
          <a:p>
            <a:pPr marL="342146">
              <a:defRPr/>
            </a:pPr>
            <a:r>
              <a:rPr lang="en-GB" sz="2000" dirty="0"/>
              <a:t>Norway</a:t>
            </a:r>
          </a:p>
          <a:p>
            <a:pPr marL="342146">
              <a:defRPr/>
            </a:pPr>
            <a:r>
              <a:rPr lang="en-GB" sz="2000" dirty="0"/>
              <a:t>France</a:t>
            </a:r>
          </a:p>
          <a:p>
            <a:pPr marL="342146">
              <a:defRPr/>
            </a:pPr>
            <a:r>
              <a:rPr lang="en-GB" sz="2000" dirty="0"/>
              <a:t>Japan/NIEHS</a:t>
            </a:r>
          </a:p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25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924800" cy="769937"/>
          </a:xfrm>
        </p:spPr>
        <p:txBody>
          <a:bodyPr/>
          <a:lstStyle/>
          <a:p>
            <a:r>
              <a:rPr lang="sv-SE" altLang="sv-SE" sz="2400" b="1" dirty="0" err="1" smtClean="0"/>
              <a:t>Outline</a:t>
            </a:r>
            <a:endParaRPr lang="sv-SE" altLang="sv-SE" sz="24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724025"/>
            <a:ext cx="8181975" cy="4511675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smtClean="0">
                <a:solidFill>
                  <a:schemeClr val="accent1"/>
                </a:solidFill>
              </a:rPr>
              <a:t>OECD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000" dirty="0" smtClean="0">
                <a:solidFill>
                  <a:schemeClr val="accent1"/>
                </a:solidFill>
              </a:rPr>
              <a:t> Review Paper 178 on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endocrine</a:t>
            </a:r>
            <a:r>
              <a:rPr lang="sv-SE" altLang="sv-SE" sz="2000" dirty="0" smtClean="0">
                <a:solidFill>
                  <a:schemeClr val="accent1"/>
                </a:solidFill>
              </a:rPr>
              <a:t>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disruptors</a:t>
            </a:r>
            <a:r>
              <a:rPr lang="sv-SE" altLang="sv-SE" sz="2000" dirty="0" smtClean="0">
                <a:solidFill>
                  <a:schemeClr val="accent1"/>
                </a:solidFill>
              </a:rPr>
              <a:t> (2012)</a:t>
            </a:r>
          </a:p>
          <a:p>
            <a:pPr marL="742950" lvl="2" indent="-342900"/>
            <a:r>
              <a:rPr lang="sv-SE" altLang="sv-SE" sz="1800" dirty="0" err="1" smtClean="0"/>
              <a:t>Broader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scope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of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endpoints</a:t>
            </a:r>
            <a:r>
              <a:rPr lang="sv-SE" altLang="sv-SE" sz="1800" dirty="0" smtClean="0"/>
              <a:t> for ED screening and </a:t>
            </a:r>
            <a:r>
              <a:rPr lang="sv-SE" altLang="sv-SE" sz="1800" dirty="0" err="1" smtClean="0"/>
              <a:t>testing</a:t>
            </a:r>
            <a:endParaRPr lang="sv-SE" altLang="sv-SE" sz="1800" dirty="0" smtClean="0"/>
          </a:p>
          <a:p>
            <a:pPr marL="742950" lvl="2" indent="-342900"/>
            <a:r>
              <a:rPr lang="sv-SE" altLang="sv-SE" sz="1800" dirty="0" err="1" smtClean="0"/>
              <a:t>Retinoid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project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proposed</a:t>
            </a:r>
            <a:r>
              <a:rPr lang="sv-SE" altLang="sv-SE" sz="1800" dirty="0" smtClean="0"/>
              <a:t> by Sweden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400" b="1" dirty="0" err="1" smtClean="0">
                <a:solidFill>
                  <a:schemeClr val="accent1"/>
                </a:solidFill>
              </a:rPr>
              <a:t>Why</a:t>
            </a:r>
            <a:r>
              <a:rPr lang="sv-SE" altLang="sv-SE" sz="2400" b="1" dirty="0" smtClean="0">
                <a:solidFill>
                  <a:schemeClr val="accent1"/>
                </a:solidFill>
              </a:rPr>
              <a:t> </a:t>
            </a:r>
            <a:r>
              <a:rPr lang="sv-SE" altLang="sv-SE" sz="2400" b="1" dirty="0" err="1" smtClean="0">
                <a:solidFill>
                  <a:schemeClr val="accent1"/>
                </a:solidFill>
              </a:rPr>
              <a:t>retinoids</a:t>
            </a:r>
            <a:r>
              <a:rPr lang="sv-SE" altLang="sv-SE" sz="2400" b="1" dirty="0" smtClean="0">
                <a:solidFill>
                  <a:schemeClr val="accent1"/>
                </a:solidFill>
              </a:rPr>
              <a:t>? </a:t>
            </a:r>
            <a:r>
              <a:rPr lang="sv-SE" altLang="sv-SE" sz="2400" b="1" dirty="0" err="1" smtClean="0">
                <a:solidFill>
                  <a:schemeClr val="accent1"/>
                </a:solidFill>
              </a:rPr>
              <a:t>Retinoids</a:t>
            </a:r>
            <a:r>
              <a:rPr lang="sv-SE" altLang="sv-SE" sz="2400" b="1" dirty="0" smtClean="0">
                <a:solidFill>
                  <a:schemeClr val="accent1"/>
                </a:solidFill>
              </a:rPr>
              <a:t> in </a:t>
            </a:r>
            <a:r>
              <a:rPr lang="sv-SE" altLang="sv-SE" sz="2400" b="1" dirty="0" err="1" smtClean="0">
                <a:solidFill>
                  <a:schemeClr val="accent1"/>
                </a:solidFill>
              </a:rPr>
              <a:t>health</a:t>
            </a:r>
            <a:r>
              <a:rPr lang="sv-SE" altLang="sv-SE" sz="2400" b="1" dirty="0" smtClean="0">
                <a:solidFill>
                  <a:schemeClr val="accent1"/>
                </a:solidFill>
              </a:rPr>
              <a:t> and </a:t>
            </a:r>
            <a:r>
              <a:rPr lang="sv-SE" altLang="sv-SE" sz="2400" b="1" dirty="0" err="1" smtClean="0">
                <a:solidFill>
                  <a:schemeClr val="accent1"/>
                </a:solidFill>
              </a:rPr>
              <a:t>disease</a:t>
            </a:r>
            <a:endParaRPr lang="sv-SE" altLang="sv-SE" sz="2400" b="1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0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err="1" smtClean="0">
                <a:solidFill>
                  <a:schemeClr val="accent1"/>
                </a:solidFill>
              </a:rPr>
              <a:t>Chemical</a:t>
            </a:r>
            <a:r>
              <a:rPr lang="sv-SE" altLang="sv-SE" sz="2000" dirty="0" smtClean="0">
                <a:solidFill>
                  <a:schemeClr val="accent1"/>
                </a:solidFill>
              </a:rPr>
              <a:t> modulators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000" dirty="0" smtClean="0">
                <a:solidFill>
                  <a:schemeClr val="accent1"/>
                </a:solidFill>
              </a:rPr>
              <a:t> Review Paper on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retinoids</a:t>
            </a:r>
            <a:endParaRPr lang="sv-SE" altLang="sv-SE" sz="2000" dirty="0" smtClean="0">
              <a:solidFill>
                <a:schemeClr val="accent1"/>
              </a:solidFill>
            </a:endParaRPr>
          </a:p>
          <a:p>
            <a:pPr marL="742950" lvl="2" indent="-342900"/>
            <a:r>
              <a:rPr lang="sv-SE" altLang="sv-SE" sz="1800" dirty="0" err="1" smtClean="0"/>
              <a:t>Content</a:t>
            </a:r>
            <a:r>
              <a:rPr lang="sv-SE" altLang="sv-SE" sz="1800" dirty="0" smtClean="0"/>
              <a:t>, </a:t>
            </a:r>
            <a:r>
              <a:rPr lang="sv-SE" altLang="sv-SE" sz="1800" dirty="0" err="1" smtClean="0"/>
              <a:t>Time</a:t>
            </a:r>
            <a:r>
              <a:rPr lang="sv-SE" altLang="sv-SE" sz="1800" dirty="0" smtClean="0"/>
              <a:t>-plan, Management/</a:t>
            </a:r>
            <a:r>
              <a:rPr lang="sv-SE" altLang="sv-SE" sz="1800" dirty="0" err="1" smtClean="0"/>
              <a:t>Financing</a:t>
            </a:r>
            <a:endParaRPr lang="sv-SE" altLang="sv-SE" sz="1800" dirty="0" smtClean="0"/>
          </a:p>
          <a:p>
            <a:pPr marL="0" indent="0">
              <a:buFont typeface="Wingdings" pitchFamily="2" charset="2"/>
              <a:buNone/>
            </a:pPr>
            <a:endParaRPr lang="en-GB" altLang="sv-SE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09E79-6314-411D-AFC6-4F51F05D7370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5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>
          <a:xfrm>
            <a:off x="395288" y="893029"/>
            <a:ext cx="8479081" cy="4640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sv-SE" altLang="sv-SE" sz="1600" b="0" i="1" dirty="0" smtClean="0">
                <a:cs typeface="Arial" pitchFamily="34" charset="0"/>
              </a:rPr>
              <a:t/>
            </a:r>
            <a:br>
              <a:rPr lang="sv-SE" altLang="sv-SE" sz="1600" b="0" i="1" dirty="0" smtClean="0">
                <a:cs typeface="Arial" pitchFamily="34" charset="0"/>
              </a:rPr>
            </a:br>
            <a:r>
              <a:rPr lang="sv-SE" altLang="sv-SE" sz="2700" b="1" dirty="0" err="1" smtClean="0">
                <a:cs typeface="Arial" pitchFamily="34" charset="0"/>
              </a:rPr>
              <a:t>Why</a:t>
            </a:r>
            <a:r>
              <a:rPr lang="sv-SE" altLang="sv-SE" sz="2700" b="1" dirty="0" smtClean="0">
                <a:cs typeface="Arial" pitchFamily="34" charset="0"/>
              </a:rPr>
              <a:t> </a:t>
            </a:r>
            <a:r>
              <a:rPr lang="sv-SE" altLang="sv-SE" sz="2700" b="1" dirty="0" err="1" smtClean="0">
                <a:cs typeface="Arial" pitchFamily="34" charset="0"/>
              </a:rPr>
              <a:t>Retinoids</a:t>
            </a:r>
            <a:r>
              <a:rPr lang="sv-SE" altLang="sv-SE" sz="2700" b="1" dirty="0" smtClean="0">
                <a:cs typeface="Arial" pitchFamily="34" charset="0"/>
              </a:rPr>
              <a:t>? </a:t>
            </a:r>
            <a:endParaRPr lang="en-US" altLang="sv-SE" sz="1800" b="0" i="1" dirty="0" smtClean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465385"/>
            <a:ext cx="5943600" cy="471267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sz="2900" dirty="0" err="1" smtClean="0"/>
              <a:t>Retinoids</a:t>
            </a:r>
            <a:r>
              <a:rPr lang="en-GB" sz="2900" dirty="0" smtClean="0"/>
              <a:t> are vital molecules, which are essential over the life-course. </a:t>
            </a:r>
            <a:r>
              <a:rPr lang="sv-SE" altLang="sv-SE" sz="2300" i="1" dirty="0" err="1">
                <a:solidFill>
                  <a:srgbClr val="0070C0"/>
                </a:solidFill>
              </a:rPr>
              <a:t>Nobelprizes</a:t>
            </a:r>
            <a:r>
              <a:rPr lang="sv-SE" altLang="sv-SE" sz="2300" i="1" dirty="0">
                <a:solidFill>
                  <a:srgbClr val="0070C0"/>
                </a:solidFill>
              </a:rPr>
              <a:t>: </a:t>
            </a:r>
            <a:r>
              <a:rPr lang="sv-SE" altLang="sv-SE" sz="2300" i="1" dirty="0" err="1">
                <a:solidFill>
                  <a:srgbClr val="0070C0"/>
                </a:solidFill>
              </a:rPr>
              <a:t>Chemical</a:t>
            </a:r>
            <a:r>
              <a:rPr lang="sv-SE" altLang="sv-SE" sz="2300" i="1" dirty="0">
                <a:solidFill>
                  <a:srgbClr val="0070C0"/>
                </a:solidFill>
              </a:rPr>
              <a:t> </a:t>
            </a:r>
            <a:r>
              <a:rPr lang="sv-SE" altLang="sv-SE" sz="2300" i="1" dirty="0" err="1">
                <a:solidFill>
                  <a:srgbClr val="0070C0"/>
                </a:solidFill>
              </a:rPr>
              <a:t>structure</a:t>
            </a:r>
            <a:r>
              <a:rPr lang="sv-SE" altLang="sv-SE" sz="2300" i="1" dirty="0">
                <a:solidFill>
                  <a:srgbClr val="0070C0"/>
                </a:solidFill>
              </a:rPr>
              <a:t> (1937); Visual </a:t>
            </a:r>
            <a:r>
              <a:rPr lang="sv-SE" altLang="sv-SE" sz="2300" i="1" dirty="0" err="1">
                <a:solidFill>
                  <a:srgbClr val="0070C0"/>
                </a:solidFill>
              </a:rPr>
              <a:t>function</a:t>
            </a:r>
            <a:r>
              <a:rPr lang="sv-SE" altLang="sv-SE" sz="2300" i="1" dirty="0">
                <a:solidFill>
                  <a:srgbClr val="0070C0"/>
                </a:solidFill>
              </a:rPr>
              <a:t> (1967); </a:t>
            </a:r>
            <a:endParaRPr lang="en-GB" sz="2300" dirty="0" smtClean="0"/>
          </a:p>
          <a:p>
            <a:pPr marL="0" indent="0">
              <a:buNone/>
              <a:defRPr/>
            </a:pPr>
            <a:endParaRPr lang="en-GB" sz="2900" dirty="0" smtClean="0"/>
          </a:p>
          <a:p>
            <a:pPr>
              <a:defRPr/>
            </a:pPr>
            <a:r>
              <a:rPr lang="en-GB" sz="2900" dirty="0" smtClean="0"/>
              <a:t>Homeostatic </a:t>
            </a:r>
            <a:r>
              <a:rPr lang="en-GB" sz="2900" dirty="0"/>
              <a:t>system with pronounced redundancy on the molecular level i.e. enzymes, binding proteins, receptors, and retinoid forms </a:t>
            </a:r>
          </a:p>
          <a:p>
            <a:pPr>
              <a:defRPr/>
            </a:pPr>
            <a:endParaRPr lang="en-GB" sz="2900" dirty="0" smtClean="0"/>
          </a:p>
          <a:p>
            <a:pPr>
              <a:defRPr/>
            </a:pPr>
            <a:r>
              <a:rPr lang="en-GB" sz="2900" dirty="0" smtClean="0"/>
              <a:t>Subtle changes in retinoid forms can have direct impact on gene programs that regulate cell differentiation, maturation, and regeneration via several receptor pathways</a:t>
            </a:r>
          </a:p>
          <a:p>
            <a:pPr>
              <a:defRPr/>
            </a:pPr>
            <a:endParaRPr lang="en-GB" sz="2900" dirty="0"/>
          </a:p>
          <a:p>
            <a:pPr>
              <a:defRPr/>
            </a:pPr>
            <a:endParaRPr lang="en-GB" sz="2900" dirty="0"/>
          </a:p>
          <a:p>
            <a:pPr>
              <a:defRPr/>
            </a:pPr>
            <a:endParaRPr lang="en-GB" sz="2400" dirty="0"/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891" y="5222141"/>
            <a:ext cx="1266092" cy="1248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8"/>
          <a:stretch>
            <a:fillRect/>
          </a:stretch>
        </p:blipFill>
        <p:spPr bwMode="auto">
          <a:xfrm>
            <a:off x="6416554" y="1230557"/>
            <a:ext cx="2352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432135"/>
              </p:ext>
            </p:extLst>
          </p:nvPr>
        </p:nvGraphicFramePr>
        <p:xfrm>
          <a:off x="6641436" y="2386013"/>
          <a:ext cx="2127793" cy="56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S ChemDraw Drawing" r:id="rId5" imgW="4290060" imgH="1267460" progId="ChemDraw.Document.4.5">
                  <p:embed/>
                </p:oleObj>
              </mc:Choice>
              <mc:Fallback>
                <p:oleObj name="CS ChemDraw Drawing" r:id="rId5" imgW="4290060" imgH="1267460" progId="ChemDraw.Document.4.5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1436" y="2386013"/>
                        <a:ext cx="2127793" cy="568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315078" y="2773219"/>
            <a:ext cx="1279525" cy="30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sv-SE" sz="1400" dirty="0"/>
              <a:t>all-</a:t>
            </a:r>
            <a:r>
              <a:rPr lang="de-DE" altLang="sv-SE" sz="1400" i="1" dirty="0"/>
              <a:t>trans</a:t>
            </a:r>
            <a:r>
              <a:rPr lang="de-DE" altLang="sv-SE" sz="1400" dirty="0"/>
              <a:t>-ROH</a:t>
            </a:r>
            <a:endParaRPr lang="de-DE" altLang="sv-SE" sz="1400" dirty="0">
              <a:latin typeface="Times New Roman" pitchFamily="18" charset="0"/>
            </a:endParaRPr>
          </a:p>
        </p:txBody>
      </p:sp>
      <p:graphicFrame>
        <p:nvGraphicFramePr>
          <p:cNvPr id="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54705"/>
              </p:ext>
            </p:extLst>
          </p:nvPr>
        </p:nvGraphicFramePr>
        <p:xfrm>
          <a:off x="6595941" y="3080361"/>
          <a:ext cx="1998662" cy="123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S ChemDraw Drawing" r:id="rId7" imgW="3317240" imgH="2265680" progId="ChemDraw.Document.4.5">
                  <p:embed/>
                </p:oleObj>
              </mc:Choice>
              <mc:Fallback>
                <p:oleObj name="CS ChemDraw Drawing" r:id="rId7" imgW="3317240" imgH="226568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941" y="3080361"/>
                        <a:ext cx="1998662" cy="1234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416554" y="4306752"/>
            <a:ext cx="2752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sv-SE" sz="1400" dirty="0"/>
              <a:t>9-</a:t>
            </a:r>
            <a:r>
              <a:rPr lang="de-DE" altLang="sv-SE" sz="1400" i="1" dirty="0"/>
              <a:t>cis-</a:t>
            </a:r>
            <a:r>
              <a:rPr lang="de-DE" altLang="sv-SE" sz="1400" dirty="0"/>
              <a:t>4-oxo-13,14-diyhydro-RA</a:t>
            </a:r>
            <a:endParaRPr lang="de-DE" altLang="sv-SE" sz="1400" dirty="0">
              <a:latin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26" y="5166946"/>
            <a:ext cx="1419397" cy="12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2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>
          <a:xfrm>
            <a:off x="395288" y="574429"/>
            <a:ext cx="6779235" cy="71632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sv-SE" altLang="sv-SE" sz="1600" b="0" i="1" dirty="0" smtClean="0">
                <a:cs typeface="Arial" pitchFamily="34" charset="0"/>
              </a:rPr>
              <a:t/>
            </a:r>
            <a:br>
              <a:rPr lang="sv-SE" altLang="sv-SE" sz="1600" b="0" i="1" dirty="0" smtClean="0">
                <a:cs typeface="Arial" pitchFamily="34" charset="0"/>
              </a:rPr>
            </a:br>
            <a:endParaRPr lang="en-US" altLang="sv-SE" sz="2700" b="0" i="1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16523" y="5158154"/>
            <a:ext cx="8229600" cy="13247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2900" dirty="0"/>
          </a:p>
          <a:p>
            <a:pPr>
              <a:defRPr/>
            </a:pPr>
            <a:endParaRPr lang="en-GB" sz="2900" dirty="0" smtClean="0"/>
          </a:p>
          <a:p>
            <a:pPr>
              <a:defRPr/>
            </a:pPr>
            <a:endParaRPr lang="en-GB" sz="2900" dirty="0" smtClean="0"/>
          </a:p>
          <a:p>
            <a:pPr>
              <a:defRPr/>
            </a:pPr>
            <a:endParaRPr lang="en-GB" sz="2900" dirty="0" smtClean="0"/>
          </a:p>
          <a:p>
            <a:pPr>
              <a:defRPr/>
            </a:pPr>
            <a:endParaRPr lang="en-GB" sz="2900" dirty="0"/>
          </a:p>
          <a:p>
            <a:pPr>
              <a:defRPr/>
            </a:pPr>
            <a:endParaRPr lang="en-GB" sz="2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1177" y="5848717"/>
            <a:ext cx="2514600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1800" b="1">
              <a:solidFill>
                <a:srgbClr val="0099FF"/>
              </a:solidFill>
              <a:ea typeface="SimSun" pitchFamily="2" charset="-122"/>
            </a:endParaRPr>
          </a:p>
        </p:txBody>
      </p:sp>
      <p:sp>
        <p:nvSpPr>
          <p:cNvPr id="12" name="Rectangle 3" descr="宽上对角线"/>
          <p:cNvSpPr>
            <a:spLocks noChangeArrowheads="1"/>
          </p:cNvSpPr>
          <p:nvPr/>
        </p:nvSpPr>
        <p:spPr bwMode="auto">
          <a:xfrm>
            <a:off x="2845777" y="5848717"/>
            <a:ext cx="228600" cy="3048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Rectangle 2" descr="宽上对角线"/>
          <p:cNvSpPr>
            <a:spLocks noChangeArrowheads="1"/>
          </p:cNvSpPr>
          <p:nvPr/>
        </p:nvSpPr>
        <p:spPr bwMode="auto">
          <a:xfrm>
            <a:off x="3074377" y="5848717"/>
            <a:ext cx="5410200" cy="3048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54977" y="6219093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dirty="0">
                <a:ea typeface="SimSun" pitchFamily="2" charset="-122"/>
              </a:rPr>
              <a:t>0                             20      26  29                                                                                 </a:t>
            </a:r>
            <a:r>
              <a:rPr lang="en-US" altLang="zh-CN" sz="1600" dirty="0" smtClean="0">
                <a:ea typeface="SimSun" pitchFamily="2" charset="-122"/>
              </a:rPr>
              <a:t>  72h     </a:t>
            </a:r>
            <a:endParaRPr lang="en-US" altLang="zh-CN" sz="1600" dirty="0">
              <a:ea typeface="SimSun" pitchFamily="2" charset="-122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941634" y="5481312"/>
            <a:ext cx="298205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sv-SE" sz="1600" dirty="0">
                <a:solidFill>
                  <a:srgbClr val="FF0000"/>
                </a:solidFill>
                <a:latin typeface="+mn-lt"/>
              </a:rPr>
              <a:t>4/5 </a:t>
            </a:r>
            <a:r>
              <a:rPr lang="en-US" altLang="sv-SE" sz="1600" dirty="0" err="1" smtClean="0">
                <a:solidFill>
                  <a:srgbClr val="FF0000"/>
                </a:solidFill>
                <a:latin typeface="+mn-lt"/>
              </a:rPr>
              <a:t>somites</a:t>
            </a:r>
            <a:r>
              <a:rPr lang="en-US" altLang="sv-SE" sz="1600" dirty="0" smtClean="0">
                <a:solidFill>
                  <a:srgbClr val="FF0000"/>
                </a:solidFill>
                <a:latin typeface="+mn-lt"/>
              </a:rPr>
              <a:t>; RA  </a:t>
            </a:r>
            <a:r>
              <a:rPr lang="en-US" altLang="sv-SE" sz="1600" dirty="0">
                <a:solidFill>
                  <a:srgbClr val="FF0000"/>
                </a:solidFill>
                <a:latin typeface="+mn-lt"/>
              </a:rPr>
              <a:t>requirement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323" y="855005"/>
            <a:ext cx="7596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2400" b="1" dirty="0" err="1">
                <a:cs typeface="Arial" pitchFamily="34" charset="0"/>
              </a:rPr>
              <a:t>Particularly</a:t>
            </a:r>
            <a:r>
              <a:rPr lang="sv-SE" altLang="sv-SE" sz="2400" b="1" dirty="0">
                <a:cs typeface="Arial" pitchFamily="34" charset="0"/>
              </a:rPr>
              <a:t> </a:t>
            </a:r>
            <a:r>
              <a:rPr lang="sv-SE" altLang="sv-SE" sz="2400" b="1" dirty="0" err="1">
                <a:cs typeface="Arial" pitchFamily="34" charset="0"/>
              </a:rPr>
              <a:t>important</a:t>
            </a:r>
            <a:r>
              <a:rPr lang="sv-SE" altLang="sv-SE" sz="2400" b="1" dirty="0">
                <a:cs typeface="Arial" pitchFamily="34" charset="0"/>
              </a:rPr>
              <a:t> in </a:t>
            </a:r>
            <a:r>
              <a:rPr lang="sv-SE" altLang="sv-SE" sz="2400" b="1" dirty="0" err="1">
                <a:cs typeface="Arial" pitchFamily="34" charset="0"/>
              </a:rPr>
              <a:t>early</a:t>
            </a:r>
            <a:r>
              <a:rPr lang="sv-SE" altLang="sv-SE" sz="2400" b="1" dirty="0">
                <a:cs typeface="Arial" pitchFamily="34" charset="0"/>
              </a:rPr>
              <a:t> </a:t>
            </a:r>
            <a:r>
              <a:rPr lang="sv-SE" altLang="sv-SE" sz="2400" b="1" dirty="0" err="1">
                <a:cs typeface="Arial" pitchFamily="34" charset="0"/>
              </a:rPr>
              <a:t>development</a:t>
            </a:r>
            <a:endParaRPr lang="sv-SE" sz="24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95287" y="1547446"/>
            <a:ext cx="8353426" cy="393386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sz="2400" dirty="0"/>
              <a:t>Retinoid system evolutionary conserved. </a:t>
            </a:r>
            <a:endParaRPr lang="en-GB" sz="2400" dirty="0" smtClean="0"/>
          </a:p>
          <a:p>
            <a:pPr>
              <a:defRPr/>
            </a:pPr>
            <a:r>
              <a:rPr lang="en-US" altLang="zh-CN" sz="2400" dirty="0" smtClean="0">
                <a:ea typeface="SimSun" pitchFamily="2" charset="-122"/>
              </a:rPr>
              <a:t>Retinoic </a:t>
            </a:r>
            <a:r>
              <a:rPr lang="en-US" altLang="zh-CN" sz="2400" dirty="0">
                <a:ea typeface="SimSun" pitchFamily="2" charset="-122"/>
              </a:rPr>
              <a:t>acid  requirement begins at somite stage 4-5. Unless available abnormal  development begins and leads to early </a:t>
            </a:r>
            <a:r>
              <a:rPr lang="en-US" altLang="zh-CN" sz="2400" dirty="0" err="1">
                <a:ea typeface="SimSun" pitchFamily="2" charset="-122"/>
              </a:rPr>
              <a:t>embryolethality</a:t>
            </a:r>
            <a:endParaRPr lang="en-US" altLang="zh-CN" sz="2400" dirty="0">
              <a:ea typeface="SimSun" pitchFamily="2" charset="-122"/>
            </a:endParaRPr>
          </a:p>
          <a:p>
            <a:pPr>
              <a:defRPr/>
            </a:pPr>
            <a:r>
              <a:rPr lang="en-GB" sz="2400" dirty="0" smtClean="0"/>
              <a:t>Gene </a:t>
            </a:r>
            <a:r>
              <a:rPr lang="en-GB" sz="2400" dirty="0"/>
              <a:t>programs where </a:t>
            </a:r>
            <a:r>
              <a:rPr lang="en-GB" sz="2400" dirty="0" err="1"/>
              <a:t>retinoids</a:t>
            </a:r>
            <a:r>
              <a:rPr lang="en-GB" sz="2400" dirty="0"/>
              <a:t> are </a:t>
            </a:r>
            <a:r>
              <a:rPr lang="en-GB" sz="2400" dirty="0" smtClean="0"/>
              <a:t>required include:</a:t>
            </a:r>
            <a:endParaRPr lang="en-GB" sz="2400" dirty="0"/>
          </a:p>
          <a:p>
            <a:pPr lvl="1">
              <a:defRPr/>
            </a:pPr>
            <a:r>
              <a:rPr lang="en-GB" sz="2100" dirty="0"/>
              <a:t>Neural tube formation</a:t>
            </a:r>
          </a:p>
          <a:p>
            <a:pPr lvl="1">
              <a:defRPr/>
            </a:pPr>
            <a:r>
              <a:rPr lang="en-GB" sz="2100" dirty="0"/>
              <a:t>Heart looping</a:t>
            </a:r>
          </a:p>
          <a:p>
            <a:pPr lvl="1">
              <a:defRPr/>
            </a:pPr>
            <a:r>
              <a:rPr lang="en-GB" sz="2100" dirty="0"/>
              <a:t>Craniofacial structures</a:t>
            </a:r>
          </a:p>
          <a:p>
            <a:pPr lvl="1">
              <a:defRPr/>
            </a:pPr>
            <a:r>
              <a:rPr lang="en-GB" sz="2100" dirty="0"/>
              <a:t>Sex determination</a:t>
            </a:r>
          </a:p>
          <a:p>
            <a:pPr lvl="1">
              <a:defRPr/>
            </a:pPr>
            <a:r>
              <a:rPr lang="en-GB" sz="2100" dirty="0"/>
              <a:t>Fertilization, spermatogenesis, oogenesis </a:t>
            </a:r>
          </a:p>
          <a:p>
            <a:pPr lvl="1">
              <a:defRPr/>
            </a:pPr>
            <a:r>
              <a:rPr lang="en-GB" sz="2100" dirty="0"/>
              <a:t>Cell differentiation and </a:t>
            </a:r>
            <a:r>
              <a:rPr lang="en-GB" sz="2100" dirty="0" smtClean="0"/>
              <a:t>growth</a:t>
            </a:r>
          </a:p>
          <a:p>
            <a:pPr marL="179025" lvl="1" indent="0">
              <a:buNone/>
              <a:defRPr/>
            </a:pPr>
            <a:endParaRPr lang="en-GB" sz="2100" dirty="0"/>
          </a:p>
          <a:p>
            <a:pPr>
              <a:defRPr/>
            </a:pPr>
            <a:endParaRPr lang="en-US" altLang="zh-CN" sz="2200" dirty="0" smtClean="0">
              <a:ea typeface="SimSun" pitchFamily="2" charset="-122"/>
            </a:endParaRPr>
          </a:p>
          <a:p>
            <a:pPr>
              <a:defRPr/>
            </a:pPr>
            <a:endParaRPr lang="en-US" altLang="zh-CN" sz="2200" dirty="0">
              <a:ea typeface="SimSun" pitchFamily="2" charset="-122"/>
            </a:endParaRPr>
          </a:p>
          <a:p>
            <a:pPr marL="0" indent="0">
              <a:buNone/>
              <a:defRPr/>
            </a:pPr>
            <a:endParaRPr lang="en-US" altLang="zh-CN" sz="2200" dirty="0">
              <a:ea typeface="SimSun" pitchFamily="2" charset="-122"/>
            </a:endParaRPr>
          </a:p>
          <a:p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86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65" y="808891"/>
            <a:ext cx="8353426" cy="843817"/>
          </a:xfrm>
        </p:spPr>
        <p:txBody>
          <a:bodyPr>
            <a:normAutofit fontScale="90000"/>
          </a:bodyPr>
          <a:lstStyle/>
          <a:p>
            <a:r>
              <a:rPr lang="sv-SE" altLang="sv-SE" sz="2400" b="1" dirty="0" err="1"/>
              <a:t>Retinoids</a:t>
            </a:r>
            <a:r>
              <a:rPr lang="sv-SE" altLang="sv-SE" sz="2400" b="1" dirty="0"/>
              <a:t> and </a:t>
            </a:r>
            <a:r>
              <a:rPr lang="sv-SE" altLang="sv-SE" sz="2400" b="1" dirty="0" err="1"/>
              <a:t>heart</a:t>
            </a:r>
            <a:r>
              <a:rPr lang="sv-SE" altLang="sv-SE" sz="2400" b="1" dirty="0"/>
              <a:t> looping</a:t>
            </a:r>
            <a:br>
              <a:rPr lang="sv-SE" altLang="sv-SE" sz="2400" b="1" dirty="0"/>
            </a:br>
            <a:r>
              <a:rPr lang="sv-SE" altLang="sv-SE" sz="1600" i="1" dirty="0"/>
              <a:t>(Data from Prof Maija Zile et al, Michigan, US)</a:t>
            </a:r>
            <a:endParaRPr lang="sv-S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5099539"/>
            <a:ext cx="8432189" cy="13247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700" i="1" dirty="0" err="1" smtClean="0"/>
              <a:t>atRA</a:t>
            </a:r>
            <a:r>
              <a:rPr lang="sv-SE" sz="1700" i="1" dirty="0" smtClean="0"/>
              <a:t> is </a:t>
            </a:r>
            <a:r>
              <a:rPr lang="sv-SE" sz="1700" i="1" dirty="0" err="1" smtClean="0"/>
              <a:t>required</a:t>
            </a:r>
            <a:r>
              <a:rPr lang="sv-SE" sz="1700" i="1" dirty="0" smtClean="0"/>
              <a:t> </a:t>
            </a:r>
            <a:r>
              <a:rPr lang="sv-SE" sz="1700" i="1" dirty="0" err="1" smtClean="0"/>
              <a:t>during</a:t>
            </a:r>
            <a:r>
              <a:rPr lang="sv-SE" sz="1700" i="1" dirty="0" smtClean="0"/>
              <a:t> a </a:t>
            </a:r>
            <a:r>
              <a:rPr lang="sv-SE" sz="1700" i="1" dirty="0" err="1" smtClean="0"/>
              <a:t>critical</a:t>
            </a:r>
            <a:r>
              <a:rPr lang="sv-SE" sz="1700" i="1" dirty="0" smtClean="0"/>
              <a:t> </a:t>
            </a:r>
            <a:r>
              <a:rPr lang="sv-SE" sz="1700" i="1" dirty="0" err="1" smtClean="0"/>
              <a:t>time-window</a:t>
            </a:r>
            <a:r>
              <a:rPr lang="sv-SE" sz="1700" i="1" dirty="0" smtClean="0"/>
              <a:t> for proper </a:t>
            </a:r>
            <a:r>
              <a:rPr lang="sv-SE" sz="1700" i="1" dirty="0" err="1" smtClean="0"/>
              <a:t>heart</a:t>
            </a:r>
            <a:r>
              <a:rPr lang="sv-SE" sz="1700" i="1" dirty="0" smtClean="0"/>
              <a:t> </a:t>
            </a:r>
            <a:r>
              <a:rPr lang="sv-SE" sz="1700" i="1" dirty="0" err="1" smtClean="0"/>
              <a:t>assymetric</a:t>
            </a:r>
            <a:r>
              <a:rPr lang="sv-SE" sz="1700" i="1" dirty="0" smtClean="0"/>
              <a:t> </a:t>
            </a:r>
            <a:r>
              <a:rPr lang="sv-SE" sz="1700" i="1" dirty="0" err="1" smtClean="0"/>
              <a:t>alignment</a:t>
            </a:r>
            <a:r>
              <a:rPr lang="sv-SE" sz="1700" i="1" dirty="0" smtClean="0"/>
              <a:t> (looping), the </a:t>
            </a:r>
            <a:r>
              <a:rPr lang="sv-SE" sz="1700" i="1" dirty="0" err="1" smtClean="0"/>
              <a:t>earliest</a:t>
            </a:r>
            <a:r>
              <a:rPr lang="sv-SE" sz="1700" i="1" dirty="0" smtClean="0"/>
              <a:t> </a:t>
            </a:r>
            <a:r>
              <a:rPr lang="sv-SE" sz="1700" i="1" dirty="0"/>
              <a:t>event in </a:t>
            </a:r>
            <a:r>
              <a:rPr lang="sv-SE" sz="1700" i="1" dirty="0" err="1"/>
              <a:t>heart</a:t>
            </a:r>
            <a:r>
              <a:rPr lang="sv-SE" sz="1700" i="1" dirty="0"/>
              <a:t> </a:t>
            </a:r>
            <a:r>
              <a:rPr lang="sv-SE" sz="1700" i="1" dirty="0" err="1"/>
              <a:t>morphogenesis</a:t>
            </a:r>
            <a:r>
              <a:rPr lang="sv-SE" sz="1700" i="1" dirty="0"/>
              <a:t>. </a:t>
            </a:r>
            <a:r>
              <a:rPr lang="sv-SE" sz="1700" i="1" dirty="0" err="1" smtClean="0"/>
              <a:t>Involves</a:t>
            </a:r>
            <a:r>
              <a:rPr lang="sv-SE" sz="1700" i="1" dirty="0" smtClean="0"/>
              <a:t> </a:t>
            </a:r>
            <a:r>
              <a:rPr lang="sv-SE" sz="1700" i="1" dirty="0" err="1"/>
              <a:t>cardiogenic</a:t>
            </a:r>
            <a:r>
              <a:rPr lang="sv-SE" sz="1700" i="1" dirty="0"/>
              <a:t> and </a:t>
            </a:r>
            <a:r>
              <a:rPr lang="sv-SE" sz="1700" i="1" dirty="0" err="1"/>
              <a:t>vascular</a:t>
            </a:r>
            <a:r>
              <a:rPr lang="sv-SE" sz="1700" i="1" dirty="0"/>
              <a:t> system cells and processes </a:t>
            </a:r>
            <a:r>
              <a:rPr lang="sv-SE" sz="1700" i="1" dirty="0" err="1"/>
              <a:t>such</a:t>
            </a:r>
            <a:r>
              <a:rPr lang="sv-SE" sz="1700" i="1" dirty="0"/>
              <a:t> as cell division, apoptosis, </a:t>
            </a:r>
            <a:r>
              <a:rPr lang="sv-SE" sz="1700" i="1" dirty="0" err="1"/>
              <a:t>differentiation</a:t>
            </a:r>
            <a:r>
              <a:rPr lang="sv-SE" sz="1700" i="1" dirty="0"/>
              <a:t>, migration, and cell-cell adhesion, i.e. </a:t>
            </a:r>
            <a:r>
              <a:rPr lang="sv-SE" sz="1700" i="1" dirty="0" err="1"/>
              <a:t>many</a:t>
            </a:r>
            <a:r>
              <a:rPr lang="sv-SE" sz="1700" i="1" dirty="0"/>
              <a:t> </a:t>
            </a:r>
            <a:r>
              <a:rPr lang="sv-SE" sz="1700" i="1" dirty="0" smtClean="0"/>
              <a:t>genes.</a:t>
            </a:r>
            <a:r>
              <a:rPr lang="sv-SE" sz="1700" i="1" dirty="0"/>
              <a:t> </a:t>
            </a:r>
            <a:r>
              <a:rPr lang="sv-SE" sz="1700" i="1" dirty="0" err="1" smtClean="0"/>
              <a:t>Several</a:t>
            </a:r>
            <a:r>
              <a:rPr lang="sv-SE" sz="1700" i="1" dirty="0" smtClean="0"/>
              <a:t> </a:t>
            </a:r>
            <a:r>
              <a:rPr lang="sv-SE" sz="1700" i="1" dirty="0" err="1"/>
              <a:t>RARs</a:t>
            </a:r>
            <a:r>
              <a:rPr lang="sv-SE" sz="1700" i="1" dirty="0"/>
              <a:t> and </a:t>
            </a:r>
            <a:r>
              <a:rPr lang="sv-SE" sz="1700" i="1" dirty="0" err="1"/>
              <a:t>RXRs</a:t>
            </a:r>
            <a:r>
              <a:rPr lang="sv-SE" sz="1700" i="1" dirty="0"/>
              <a:t> </a:t>
            </a:r>
            <a:r>
              <a:rPr lang="sv-SE" sz="1700" i="1" dirty="0" err="1" smtClean="0"/>
              <a:t>are</a:t>
            </a:r>
            <a:r>
              <a:rPr lang="sv-SE" sz="1700" i="1" dirty="0" smtClean="0"/>
              <a:t> expressed </a:t>
            </a:r>
            <a:r>
              <a:rPr lang="sv-SE" sz="1700" i="1" dirty="0"/>
              <a:t>in the </a:t>
            </a:r>
            <a:r>
              <a:rPr lang="sv-SE" sz="1700" i="1" dirty="0" err="1"/>
              <a:t>heartforming</a:t>
            </a:r>
            <a:r>
              <a:rPr lang="sv-SE" sz="1700" i="1" dirty="0"/>
              <a:t> </a:t>
            </a:r>
            <a:r>
              <a:rPr lang="sv-SE" sz="1700" i="1" dirty="0" smtClean="0"/>
              <a:t>region.</a:t>
            </a:r>
            <a:endParaRPr lang="sv-SE" sz="17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8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2971" r="3189" b="13861"/>
          <a:stretch>
            <a:fillRect/>
          </a:stretch>
        </p:blipFill>
        <p:spPr bwMode="auto">
          <a:xfrm>
            <a:off x="526590" y="1666957"/>
            <a:ext cx="4432272" cy="30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37040"/>
              </p:ext>
            </p:extLst>
          </p:nvPr>
        </p:nvGraphicFramePr>
        <p:xfrm>
          <a:off x="6424246" y="1463145"/>
          <a:ext cx="1505089" cy="341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Image" r:id="rId4" imgW="1005842" imgH="2313339" progId="Photoshop.Image.6">
                  <p:embed/>
                </p:oleObj>
              </mc:Choice>
              <mc:Fallback>
                <p:oleObj name="Image" r:id="rId4" imgW="1005842" imgH="2313339" progId="Photoshop.Image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246" y="1463145"/>
                        <a:ext cx="1505089" cy="341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2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4119562" cy="3968750"/>
          </a:xfrm>
        </p:spPr>
      </p:pic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6994525" cy="1143000"/>
          </a:xfrm>
        </p:spPr>
        <p:txBody>
          <a:bodyPr/>
          <a:lstStyle/>
          <a:p>
            <a:r>
              <a:rPr lang="sv-SE" altLang="sv-SE" smtClean="0"/>
              <a:t>Retinoids and craniofacial malformations </a:t>
            </a:r>
          </a:p>
        </p:txBody>
      </p:sp>
      <p:grpSp>
        <p:nvGrpSpPr>
          <p:cNvPr id="20484" name="Gruppieren 8"/>
          <p:cNvGrpSpPr>
            <a:grpSpLocks/>
          </p:cNvGrpSpPr>
          <p:nvPr/>
        </p:nvGrpSpPr>
        <p:grpSpPr bwMode="auto">
          <a:xfrm>
            <a:off x="5148263" y="2754313"/>
            <a:ext cx="3594100" cy="2765425"/>
            <a:chOff x="4025900" y="2751137"/>
            <a:chExt cx="4572000" cy="3548063"/>
          </a:xfrm>
        </p:grpSpPr>
        <p:pic>
          <p:nvPicPr>
            <p:cNvPr id="20485" name="Picture 2" descr="https://www.brennerchildrens.org/images/brenner/image/ial/images/1322/1322_imag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76" y="2751137"/>
              <a:ext cx="3108324" cy="326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Rechteck 7"/>
            <p:cNvSpPr>
              <a:spLocks noChangeArrowheads="1"/>
            </p:cNvSpPr>
            <p:nvPr/>
          </p:nvSpPr>
          <p:spPr bwMode="auto">
            <a:xfrm>
              <a:off x="4025900" y="5837535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1600">
                  <a:solidFill>
                    <a:schemeClr val="accent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à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sv-SE" sz="1200">
                  <a:latin typeface="Times" pitchFamily="1" charset="0"/>
                </a:rPr>
                <a:t>https://www.brennerchildrens.org/images/brenner/image/ial/images/1322/1322_image.gif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1A5DA-A647-494F-8037-3F498C5AEB75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98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138" y="1688122"/>
            <a:ext cx="4040188" cy="451583"/>
          </a:xfrm>
        </p:spPr>
        <p:txBody>
          <a:bodyPr/>
          <a:lstStyle/>
          <a:p>
            <a:r>
              <a:rPr lang="sv-SE" altLang="sv-SE" dirty="0"/>
              <a:t>Vitamin A </a:t>
            </a:r>
            <a:r>
              <a:rPr lang="sv-SE" altLang="sv-SE" dirty="0" err="1"/>
              <a:t>deficiency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7385"/>
            <a:ext cx="4040188" cy="389877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sv-SE" sz="2000" dirty="0"/>
              <a:t>Reduced survival </a:t>
            </a:r>
          </a:p>
          <a:p>
            <a:pPr>
              <a:lnSpc>
                <a:spcPct val="130000"/>
              </a:lnSpc>
            </a:pPr>
            <a:r>
              <a:rPr lang="en-US" altLang="sv-SE" sz="2000" dirty="0"/>
              <a:t>Reduced growth </a:t>
            </a:r>
          </a:p>
          <a:p>
            <a:pPr>
              <a:lnSpc>
                <a:spcPct val="130000"/>
              </a:lnSpc>
            </a:pPr>
            <a:r>
              <a:rPr lang="en-US" altLang="sv-SE" sz="2000" dirty="0"/>
              <a:t>Impaired development </a:t>
            </a:r>
          </a:p>
          <a:p>
            <a:pPr>
              <a:lnSpc>
                <a:spcPct val="130000"/>
              </a:lnSpc>
            </a:pPr>
            <a:r>
              <a:rPr lang="en-US" altLang="sv-SE" sz="2000" dirty="0"/>
              <a:t>Impaired function of epithelial tissues</a:t>
            </a:r>
            <a:endParaRPr lang="sv-SE" altLang="sv-SE" sz="2000" dirty="0"/>
          </a:p>
          <a:p>
            <a:pPr>
              <a:lnSpc>
                <a:spcPct val="130000"/>
              </a:lnSpc>
            </a:pPr>
            <a:r>
              <a:rPr lang="en-US" altLang="sv-SE" sz="2000" dirty="0" smtClean="0"/>
              <a:t>Impaired vision</a:t>
            </a:r>
            <a:endParaRPr lang="en-US" altLang="sv-SE" sz="2000" dirty="0"/>
          </a:p>
          <a:p>
            <a:pPr>
              <a:lnSpc>
                <a:spcPct val="130000"/>
              </a:lnSpc>
            </a:pPr>
            <a:r>
              <a:rPr lang="en-US" altLang="sv-SE" sz="2000" dirty="0"/>
              <a:t>Impaired fertility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917" y="1770185"/>
            <a:ext cx="4041775" cy="381244"/>
          </a:xfrm>
        </p:spPr>
        <p:txBody>
          <a:bodyPr>
            <a:normAutofit lnSpcReduction="10000"/>
          </a:bodyPr>
          <a:lstStyle/>
          <a:p>
            <a:r>
              <a:rPr lang="sv-SE" altLang="sv-SE" dirty="0"/>
              <a:t>Vitamin A excess 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9856" y="2368062"/>
            <a:ext cx="4041775" cy="373465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sv-SE" sz="2000" dirty="0"/>
              <a:t>Growth disorders </a:t>
            </a:r>
          </a:p>
          <a:p>
            <a:pPr>
              <a:lnSpc>
                <a:spcPct val="130000"/>
              </a:lnSpc>
            </a:pPr>
            <a:r>
              <a:rPr lang="en-US" altLang="sv-SE" sz="2000" dirty="0" smtClean="0"/>
              <a:t>Teratogenicity </a:t>
            </a:r>
            <a:endParaRPr lang="en-US" altLang="sv-SE" sz="2000" dirty="0"/>
          </a:p>
          <a:p>
            <a:pPr>
              <a:lnSpc>
                <a:spcPct val="130000"/>
              </a:lnSpc>
            </a:pPr>
            <a:r>
              <a:rPr lang="en-US" altLang="sv-SE" sz="2000" dirty="0" smtClean="0"/>
              <a:t>Brittle </a:t>
            </a:r>
            <a:r>
              <a:rPr lang="en-US" altLang="sv-SE" sz="2000" dirty="0"/>
              <a:t>bones and bone tissue in the wrong places </a:t>
            </a:r>
          </a:p>
          <a:p>
            <a:pPr>
              <a:lnSpc>
                <a:spcPct val="130000"/>
              </a:lnSpc>
            </a:pPr>
            <a:r>
              <a:rPr lang="en-US" altLang="sv-SE" sz="2000" dirty="0"/>
              <a:t>Fragile epithelial tissues </a:t>
            </a:r>
          </a:p>
          <a:p>
            <a:pPr>
              <a:lnSpc>
                <a:spcPct val="130000"/>
              </a:lnSpc>
            </a:pPr>
            <a:r>
              <a:rPr lang="en-US" altLang="sv-SE" sz="2000" dirty="0" smtClean="0"/>
              <a:t>Changes </a:t>
            </a:r>
            <a:r>
              <a:rPr lang="en-US" altLang="sv-SE" sz="2000" dirty="0"/>
              <a:t>in </a:t>
            </a:r>
            <a:r>
              <a:rPr lang="en-US" altLang="sv-SE" sz="2000" dirty="0" smtClean="0"/>
              <a:t>vision</a:t>
            </a:r>
          </a:p>
          <a:p>
            <a:pPr>
              <a:lnSpc>
                <a:spcPct val="130000"/>
              </a:lnSpc>
            </a:pPr>
            <a:r>
              <a:rPr lang="en-US" altLang="sv-SE" sz="2000" dirty="0"/>
              <a:t>Reproductive Disorders </a:t>
            </a:r>
          </a:p>
          <a:p>
            <a:pPr marL="0" indent="0">
              <a:lnSpc>
                <a:spcPct val="130000"/>
              </a:lnSpc>
              <a:buNone/>
            </a:pPr>
            <a:endParaRPr lang="sv-SE" altLang="sv-SE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E4577-05C8-4665-A3F4-894DB4C26831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386862" y="890173"/>
            <a:ext cx="8124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/>
              <a:t>Dietary deficiency and </a:t>
            </a:r>
            <a:r>
              <a:rPr lang="en-GB" sz="2400" b="1" dirty="0" smtClean="0"/>
              <a:t>excess </a:t>
            </a:r>
            <a:r>
              <a:rPr lang="en-GB" sz="2400" b="1" dirty="0"/>
              <a:t>are both detrimental</a:t>
            </a:r>
          </a:p>
        </p:txBody>
      </p:sp>
    </p:spTree>
    <p:extLst>
      <p:ext uri="{BB962C8B-B14F-4D97-AF65-F5344CB8AC3E}">
        <p14:creationId xmlns:p14="http://schemas.microsoft.com/office/powerpoint/2010/main" val="29023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8584" y="844061"/>
            <a:ext cx="7711954" cy="585299"/>
          </a:xfrm>
        </p:spPr>
        <p:txBody>
          <a:bodyPr>
            <a:noAutofit/>
          </a:bodyPr>
          <a:lstStyle/>
          <a:p>
            <a:r>
              <a:rPr lang="sv-SE" altLang="sv-SE" sz="2400" b="1" dirty="0" smtClean="0"/>
              <a:t>RAI1-related </a:t>
            </a:r>
            <a:r>
              <a:rPr lang="sv-SE" altLang="sv-SE" sz="2400" b="1" dirty="0" err="1" smtClean="0"/>
              <a:t>anomalies</a:t>
            </a:r>
            <a:r>
              <a:rPr lang="sv-SE" altLang="sv-SE" sz="2400" b="1" dirty="0" smtClean="0"/>
              <a:t> and </a:t>
            </a:r>
            <a:r>
              <a:rPr lang="sv-SE" altLang="sv-SE" sz="2400" b="1" dirty="0" err="1" smtClean="0"/>
              <a:t>delays</a:t>
            </a:r>
            <a:r>
              <a:rPr lang="sv-SE" altLang="sv-SE" sz="2400" b="1" dirty="0" smtClean="0"/>
              <a:t> in </a:t>
            </a:r>
            <a:r>
              <a:rPr lang="sv-SE" altLang="sv-SE" sz="2400" b="1" dirty="0" err="1" smtClean="0"/>
              <a:t>development</a:t>
            </a:r>
            <a:endParaRPr lang="sv-SE" altLang="sv-SE" sz="2400" b="1" dirty="0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27463" cy="639762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v-SE" altLang="sv-SE" sz="2000" dirty="0" smtClean="0"/>
              <a:t>Smith-</a:t>
            </a:r>
            <a:r>
              <a:rPr lang="sv-SE" altLang="sv-SE" sz="2000" dirty="0" err="1" smtClean="0"/>
              <a:t>Magenis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syndrome</a:t>
            </a:r>
            <a:endParaRPr lang="sv-SE" altLang="sv-SE" sz="2000" dirty="0" smtClean="0"/>
          </a:p>
          <a:p>
            <a:r>
              <a:rPr lang="sv-SE" altLang="sv-SE" sz="1800" dirty="0" smtClean="0"/>
              <a:t>- </a:t>
            </a:r>
            <a:r>
              <a:rPr lang="sv-SE" altLang="sv-SE" sz="1800" b="0" dirty="0" smtClean="0"/>
              <a:t>Mutation </a:t>
            </a:r>
            <a:r>
              <a:rPr lang="sv-SE" altLang="sv-SE" sz="1800" b="0" dirty="0" err="1" smtClean="0"/>
              <a:t>of</a:t>
            </a:r>
            <a:r>
              <a:rPr lang="sv-SE" altLang="sv-SE" sz="1800" b="0" dirty="0" smtClean="0"/>
              <a:t> RAI1 (</a:t>
            </a:r>
            <a:r>
              <a:rPr lang="sv-SE" altLang="sv-SE" sz="1800" b="0" dirty="0" err="1" smtClean="0"/>
              <a:t>atRA</a:t>
            </a:r>
            <a:r>
              <a:rPr lang="sv-SE" altLang="sv-SE" sz="1800" b="0" dirty="0" smtClean="0"/>
              <a:t> </a:t>
            </a:r>
            <a:r>
              <a:rPr lang="sv-SE" altLang="sv-SE" sz="1800" b="0" dirty="0" err="1" smtClean="0"/>
              <a:t>induced</a:t>
            </a:r>
            <a:r>
              <a:rPr lang="sv-SE" altLang="sv-SE" sz="1800" b="0" dirty="0" smtClean="0"/>
              <a:t> 1)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altLang="sv-SE" sz="1800" dirty="0" err="1" smtClean="0"/>
              <a:t>Craniofacial</a:t>
            </a:r>
            <a:r>
              <a:rPr lang="sv-SE" altLang="sv-SE" sz="1800" dirty="0" smtClean="0"/>
              <a:t> and </a:t>
            </a:r>
            <a:r>
              <a:rPr lang="sv-SE" altLang="sv-SE" sz="1800" dirty="0" err="1" smtClean="0"/>
              <a:t>skeletal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abnormalities</a:t>
            </a:r>
            <a:endParaRPr lang="sv-SE" altLang="sv-SE" sz="1800" dirty="0" smtClean="0"/>
          </a:p>
          <a:p>
            <a:r>
              <a:rPr lang="sv-SE" altLang="sv-SE" sz="1800" dirty="0" err="1" smtClean="0"/>
              <a:t>Intellectual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disability</a:t>
            </a:r>
            <a:endParaRPr lang="sv-SE" altLang="sv-SE" sz="1800" dirty="0" smtClean="0"/>
          </a:p>
          <a:p>
            <a:r>
              <a:rPr lang="sv-SE" altLang="sv-SE" sz="1800" dirty="0" smtClean="0"/>
              <a:t>Self </a:t>
            </a:r>
            <a:r>
              <a:rPr lang="sv-SE" altLang="sv-SE" sz="1800" dirty="0" err="1" smtClean="0"/>
              <a:t>injurous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behaviors</a:t>
            </a:r>
            <a:endParaRPr lang="sv-SE" altLang="sv-SE" sz="1800" dirty="0" smtClean="0"/>
          </a:p>
          <a:p>
            <a:r>
              <a:rPr lang="sv-SE" altLang="sv-SE" sz="1800" dirty="0" err="1" smtClean="0"/>
              <a:t>Sleep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disturbance</a:t>
            </a:r>
            <a:r>
              <a:rPr lang="sv-SE" altLang="sv-SE" sz="1800" dirty="0" smtClean="0"/>
              <a:t> (</a:t>
            </a:r>
            <a:r>
              <a:rPr lang="sv-SE" altLang="sv-SE" sz="1800" dirty="0" err="1" smtClean="0"/>
              <a:t>retinoids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control</a:t>
            </a:r>
            <a:r>
              <a:rPr lang="sv-SE" altLang="sv-SE" sz="1800" dirty="0" smtClean="0"/>
              <a:t> biol. </a:t>
            </a:r>
            <a:r>
              <a:rPr lang="sv-SE" altLang="sv-SE" sz="1800" dirty="0" err="1" smtClean="0"/>
              <a:t>rythms</a:t>
            </a:r>
            <a:r>
              <a:rPr lang="sv-SE" altLang="sv-SE" sz="1800" dirty="0" smtClean="0"/>
              <a:t>)</a:t>
            </a:r>
          </a:p>
          <a:p>
            <a:endParaRPr lang="sv-SE" altLang="sv-SE" dirty="0" smtClean="0"/>
          </a:p>
        </p:txBody>
      </p:sp>
      <p:sp>
        <p:nvSpPr>
          <p:cNvPr id="225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619744" cy="639762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v-SE" altLang="sv-SE" sz="2000" dirty="0" err="1" smtClean="0"/>
              <a:t>Protocki-Lupski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syndrome</a:t>
            </a:r>
            <a:endParaRPr lang="sv-SE" altLang="sv-SE" sz="2000" dirty="0" smtClean="0"/>
          </a:p>
          <a:p>
            <a:r>
              <a:rPr lang="sv-SE" altLang="sv-SE" sz="2000" b="0" dirty="0" smtClean="0"/>
              <a:t>- </a:t>
            </a:r>
            <a:r>
              <a:rPr lang="sv-SE" altLang="sv-SE" sz="1800" b="0" dirty="0" err="1" smtClean="0"/>
              <a:t>Duplication</a:t>
            </a:r>
            <a:r>
              <a:rPr lang="sv-SE" altLang="sv-SE" sz="1800" b="0" dirty="0" smtClean="0"/>
              <a:t> </a:t>
            </a:r>
            <a:r>
              <a:rPr lang="sv-SE" altLang="sv-SE" sz="1800" b="0" dirty="0" err="1" smtClean="0"/>
              <a:t>of</a:t>
            </a:r>
            <a:r>
              <a:rPr lang="sv-SE" altLang="sv-SE" sz="1800" b="0" dirty="0" smtClean="0"/>
              <a:t> RAI1 </a:t>
            </a:r>
            <a:r>
              <a:rPr lang="sv-SE" altLang="sv-SE" sz="1800" b="0" dirty="0" err="1" smtClean="0"/>
              <a:t>locus</a:t>
            </a:r>
            <a:endParaRPr lang="sv-SE" altLang="sv-SE" sz="1800" b="0" dirty="0" smtClean="0"/>
          </a:p>
        </p:txBody>
      </p:sp>
      <p:sp>
        <p:nvSpPr>
          <p:cNvPr id="2253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sv-SE" sz="1800" dirty="0" smtClean="0"/>
              <a:t>Craniofacial anomalies</a:t>
            </a:r>
          </a:p>
          <a:p>
            <a:r>
              <a:rPr lang="en-US" altLang="sv-SE" sz="1800" dirty="0" smtClean="0"/>
              <a:t>Cardiovascular anomalies</a:t>
            </a:r>
          </a:p>
          <a:p>
            <a:r>
              <a:rPr lang="en-US" altLang="sv-SE" sz="1800" dirty="0" smtClean="0"/>
              <a:t>Developmental delay</a:t>
            </a:r>
          </a:p>
          <a:p>
            <a:r>
              <a:rPr lang="en-US" altLang="sv-SE" sz="1800" dirty="0" smtClean="0"/>
              <a:t>Intellectual disability</a:t>
            </a:r>
          </a:p>
          <a:p>
            <a:r>
              <a:rPr lang="en-US" altLang="sv-SE" sz="1800" dirty="0" smtClean="0"/>
              <a:t>Hyperactivity, Autism</a:t>
            </a:r>
          </a:p>
          <a:p>
            <a:pPr marL="0" indent="0">
              <a:buNone/>
            </a:pPr>
            <a:endParaRPr lang="sv-SE" altLang="sv-SE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/>
          </a:p>
        </p:txBody>
      </p:sp>
      <p:grpSp>
        <p:nvGrpSpPr>
          <p:cNvPr id="22536" name="Gruppieren 10"/>
          <p:cNvGrpSpPr>
            <a:grpSpLocks/>
          </p:cNvGrpSpPr>
          <p:nvPr/>
        </p:nvGrpSpPr>
        <p:grpSpPr bwMode="auto">
          <a:xfrm>
            <a:off x="827088" y="4365625"/>
            <a:ext cx="3457575" cy="1804988"/>
            <a:chOff x="1725613" y="3386138"/>
            <a:chExt cx="5743575" cy="3281362"/>
          </a:xfrm>
        </p:grpSpPr>
        <p:pic>
          <p:nvPicPr>
            <p:cNvPr id="2254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613" y="3386138"/>
              <a:ext cx="5743575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Rechteck 6"/>
            <p:cNvSpPr>
              <a:spLocks noChangeArrowheads="1"/>
            </p:cNvSpPr>
            <p:nvPr/>
          </p:nvSpPr>
          <p:spPr bwMode="auto">
            <a:xfrm>
              <a:off x="3666414" y="6421279"/>
              <a:ext cx="1673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1600">
                  <a:solidFill>
                    <a:schemeClr val="accent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à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sv-SE" sz="1000">
                  <a:latin typeface="Times" pitchFamily="1" charset="0"/>
                </a:rPr>
                <a:t>(Elsea and Girirajan 2008)</a:t>
              </a:r>
            </a:p>
          </p:txBody>
        </p:sp>
      </p:grpSp>
      <p:grpSp>
        <p:nvGrpSpPr>
          <p:cNvPr id="22537" name="Gruppieren 8"/>
          <p:cNvGrpSpPr>
            <a:grpSpLocks/>
          </p:cNvGrpSpPr>
          <p:nvPr/>
        </p:nvGrpSpPr>
        <p:grpSpPr bwMode="auto">
          <a:xfrm>
            <a:off x="4932363" y="4194175"/>
            <a:ext cx="3178175" cy="2108200"/>
            <a:chOff x="4934000" y="4231883"/>
            <a:chExt cx="3177877" cy="2109121"/>
          </a:xfrm>
        </p:grpSpPr>
        <p:pic>
          <p:nvPicPr>
            <p:cNvPr id="2253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000" y="4231883"/>
              <a:ext cx="3177877" cy="193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Textfeld 7"/>
            <p:cNvSpPr txBox="1">
              <a:spLocks noChangeArrowheads="1"/>
            </p:cNvSpPr>
            <p:nvPr/>
          </p:nvSpPr>
          <p:spPr bwMode="auto">
            <a:xfrm>
              <a:off x="5506620" y="6094783"/>
              <a:ext cx="17043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à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1600">
                  <a:solidFill>
                    <a:schemeClr val="accent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itchFamily="2" charset="2"/>
                <a:buChar char="à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sv-SE" sz="1000">
                  <a:latin typeface="Times" pitchFamily="1" charset="0"/>
                </a:rPr>
                <a:t>(Elsea and Williams 2011)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E4577-05C8-4665-A3F4-894DB4C26831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1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924800" cy="769937"/>
          </a:xfrm>
        </p:spPr>
        <p:txBody>
          <a:bodyPr/>
          <a:lstStyle/>
          <a:p>
            <a:r>
              <a:rPr lang="sv-SE" altLang="sv-SE" sz="2400" b="1" dirty="0" err="1" smtClean="0"/>
              <a:t>Outline</a:t>
            </a:r>
            <a:endParaRPr lang="sv-SE" altLang="sv-SE" sz="24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724025"/>
            <a:ext cx="8181975" cy="4511675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smtClean="0">
                <a:solidFill>
                  <a:schemeClr val="accent1"/>
                </a:solidFill>
              </a:rPr>
              <a:t>OECD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000" dirty="0" smtClean="0">
                <a:solidFill>
                  <a:schemeClr val="accent1"/>
                </a:solidFill>
              </a:rPr>
              <a:t> Review Paper 178 on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endocrine</a:t>
            </a:r>
            <a:r>
              <a:rPr lang="sv-SE" altLang="sv-SE" sz="2000" dirty="0" smtClean="0">
                <a:solidFill>
                  <a:schemeClr val="accent1"/>
                </a:solidFill>
              </a:rPr>
              <a:t>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disruptors</a:t>
            </a:r>
            <a:r>
              <a:rPr lang="sv-SE" altLang="sv-SE" sz="2000" dirty="0" smtClean="0">
                <a:solidFill>
                  <a:schemeClr val="accent1"/>
                </a:solidFill>
              </a:rPr>
              <a:t> (2012)</a:t>
            </a:r>
          </a:p>
          <a:p>
            <a:pPr marL="742950" lvl="2" indent="-342900"/>
            <a:r>
              <a:rPr lang="sv-SE" altLang="sv-SE" sz="1800" dirty="0" err="1" smtClean="0"/>
              <a:t>Broader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scope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of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endpoints</a:t>
            </a:r>
            <a:r>
              <a:rPr lang="sv-SE" altLang="sv-SE" sz="1800" dirty="0" smtClean="0"/>
              <a:t> for ED screening and </a:t>
            </a:r>
            <a:r>
              <a:rPr lang="sv-SE" altLang="sv-SE" sz="1800" dirty="0" err="1" smtClean="0"/>
              <a:t>testing</a:t>
            </a:r>
            <a:endParaRPr lang="sv-SE" altLang="sv-SE" sz="1800" dirty="0" smtClean="0"/>
          </a:p>
          <a:p>
            <a:pPr marL="742950" lvl="2" indent="-342900"/>
            <a:r>
              <a:rPr lang="sv-SE" altLang="sv-SE" sz="1800" dirty="0" err="1" smtClean="0"/>
              <a:t>Retinoid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project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proposed</a:t>
            </a:r>
            <a:r>
              <a:rPr lang="sv-SE" altLang="sv-SE" sz="1800" dirty="0" smtClean="0"/>
              <a:t> by Sweden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sv-SE" altLang="sv-SE" sz="2000" dirty="0" err="1">
                <a:solidFill>
                  <a:schemeClr val="accent1"/>
                </a:solidFill>
              </a:rPr>
              <a:t>Why</a:t>
            </a:r>
            <a:r>
              <a:rPr lang="sv-SE" altLang="sv-SE" sz="2000" dirty="0">
                <a:solidFill>
                  <a:schemeClr val="accent1"/>
                </a:solidFill>
              </a:rPr>
              <a:t> </a:t>
            </a:r>
            <a:r>
              <a:rPr lang="sv-SE" altLang="sv-SE" sz="2000" dirty="0" err="1">
                <a:solidFill>
                  <a:schemeClr val="accent1"/>
                </a:solidFill>
              </a:rPr>
              <a:t>retinoids</a:t>
            </a:r>
            <a:r>
              <a:rPr lang="sv-SE" altLang="sv-SE" sz="2000" dirty="0">
                <a:solidFill>
                  <a:schemeClr val="accent1"/>
                </a:solidFill>
              </a:rPr>
              <a:t>? </a:t>
            </a:r>
            <a:r>
              <a:rPr lang="sv-SE" altLang="sv-SE" sz="2000" dirty="0" err="1">
                <a:solidFill>
                  <a:schemeClr val="accent1"/>
                </a:solidFill>
              </a:rPr>
              <a:t>Retinoids</a:t>
            </a:r>
            <a:r>
              <a:rPr lang="sv-SE" altLang="sv-SE" sz="2000" dirty="0">
                <a:solidFill>
                  <a:schemeClr val="accent1"/>
                </a:solidFill>
              </a:rPr>
              <a:t> </a:t>
            </a:r>
            <a:r>
              <a:rPr lang="sv-SE" altLang="sv-SE" sz="2000" dirty="0" smtClean="0">
                <a:solidFill>
                  <a:schemeClr val="accent1"/>
                </a:solidFill>
              </a:rPr>
              <a:t>in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health</a:t>
            </a:r>
            <a:r>
              <a:rPr lang="sv-SE" altLang="sv-SE" sz="2000" dirty="0" smtClean="0">
                <a:solidFill>
                  <a:schemeClr val="accent1"/>
                </a:solidFill>
              </a:rPr>
              <a:t> and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disease</a:t>
            </a:r>
            <a:endParaRPr lang="sv-SE" altLang="sv-SE" sz="20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000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err="1" smtClean="0">
                <a:solidFill>
                  <a:schemeClr val="accent1"/>
                </a:solidFill>
              </a:rPr>
              <a:t>Chemical</a:t>
            </a:r>
            <a:r>
              <a:rPr lang="sv-SE" altLang="sv-SE" sz="2000" dirty="0" smtClean="0">
                <a:solidFill>
                  <a:schemeClr val="accent1"/>
                </a:solidFill>
              </a:rPr>
              <a:t> modulators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000" dirty="0" smtClean="0">
                <a:solidFill>
                  <a:schemeClr val="accent1"/>
                </a:solidFill>
              </a:rPr>
              <a:t> Review Paper on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retinoids</a:t>
            </a:r>
            <a:endParaRPr lang="sv-SE" altLang="sv-SE" sz="2000" dirty="0" smtClean="0">
              <a:solidFill>
                <a:schemeClr val="accent1"/>
              </a:solidFill>
            </a:endParaRPr>
          </a:p>
          <a:p>
            <a:pPr marL="742950" lvl="2" indent="-342900"/>
            <a:r>
              <a:rPr lang="sv-SE" altLang="sv-SE" sz="1800" dirty="0" err="1" smtClean="0"/>
              <a:t>Content</a:t>
            </a:r>
            <a:r>
              <a:rPr lang="sv-SE" altLang="sv-SE" sz="1800" dirty="0" smtClean="0"/>
              <a:t>, </a:t>
            </a:r>
            <a:r>
              <a:rPr lang="sv-SE" altLang="sv-SE" sz="1800" dirty="0" err="1" smtClean="0"/>
              <a:t>Time</a:t>
            </a:r>
            <a:r>
              <a:rPr lang="sv-SE" altLang="sv-SE" sz="1800" dirty="0" smtClean="0"/>
              <a:t>-plan, Management/</a:t>
            </a:r>
            <a:r>
              <a:rPr lang="sv-SE" altLang="sv-SE" sz="1800" dirty="0" err="1" smtClean="0"/>
              <a:t>Financing</a:t>
            </a:r>
            <a:endParaRPr lang="sv-SE" altLang="sv-SE" sz="1800" dirty="0" smtClean="0"/>
          </a:p>
          <a:p>
            <a:pPr marL="0" indent="0">
              <a:buFont typeface="Wingdings" pitchFamily="2" charset="2"/>
              <a:buNone/>
            </a:pPr>
            <a:endParaRPr lang="en-GB" altLang="sv-SE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09E79-6314-411D-AFC6-4F51F05D7370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30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924800" cy="769937"/>
          </a:xfrm>
        </p:spPr>
        <p:txBody>
          <a:bodyPr/>
          <a:lstStyle/>
          <a:p>
            <a:r>
              <a:rPr lang="sv-SE" altLang="sv-SE" sz="2400" b="1" dirty="0" err="1" smtClean="0"/>
              <a:t>Outline</a:t>
            </a:r>
            <a:endParaRPr lang="sv-SE" altLang="sv-SE" sz="24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724025"/>
            <a:ext cx="8181975" cy="4511675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smtClean="0">
                <a:solidFill>
                  <a:schemeClr val="accent1"/>
                </a:solidFill>
              </a:rPr>
              <a:t>OECD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000" dirty="0" smtClean="0">
                <a:solidFill>
                  <a:schemeClr val="accent1"/>
                </a:solidFill>
              </a:rPr>
              <a:t> Review Paper 178 on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endocrine</a:t>
            </a:r>
            <a:r>
              <a:rPr lang="sv-SE" altLang="sv-SE" sz="2000" dirty="0" smtClean="0">
                <a:solidFill>
                  <a:schemeClr val="accent1"/>
                </a:solidFill>
              </a:rPr>
              <a:t>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disruptors</a:t>
            </a:r>
            <a:r>
              <a:rPr lang="sv-SE" altLang="sv-SE" sz="2000" dirty="0" smtClean="0">
                <a:solidFill>
                  <a:schemeClr val="accent1"/>
                </a:solidFill>
              </a:rPr>
              <a:t> (2012)</a:t>
            </a:r>
          </a:p>
          <a:p>
            <a:pPr marL="742950" lvl="2" indent="-342900"/>
            <a:r>
              <a:rPr lang="sv-SE" altLang="sv-SE" sz="1800" dirty="0" err="1" smtClean="0"/>
              <a:t>Broader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scope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of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endpoints</a:t>
            </a:r>
            <a:r>
              <a:rPr lang="sv-SE" altLang="sv-SE" sz="1800" dirty="0" smtClean="0"/>
              <a:t> for ED screening and </a:t>
            </a:r>
            <a:r>
              <a:rPr lang="sv-SE" altLang="sv-SE" sz="1800" dirty="0" err="1" smtClean="0"/>
              <a:t>testing</a:t>
            </a:r>
            <a:endParaRPr lang="sv-SE" altLang="sv-SE" sz="1800" dirty="0" smtClean="0"/>
          </a:p>
          <a:p>
            <a:pPr marL="742950" lvl="2" indent="-342900"/>
            <a:r>
              <a:rPr lang="sv-SE" altLang="sv-SE" sz="1800" dirty="0" err="1" smtClean="0"/>
              <a:t>Retinoid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project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proposed</a:t>
            </a:r>
            <a:r>
              <a:rPr lang="sv-SE" altLang="sv-SE" sz="1800" dirty="0" smtClean="0"/>
              <a:t> by Sweden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sv-SE" altLang="sv-SE" sz="2000" dirty="0" err="1">
                <a:solidFill>
                  <a:schemeClr val="accent1"/>
                </a:solidFill>
              </a:rPr>
              <a:t>Why</a:t>
            </a:r>
            <a:r>
              <a:rPr lang="sv-SE" altLang="sv-SE" sz="2000" dirty="0">
                <a:solidFill>
                  <a:schemeClr val="accent1"/>
                </a:solidFill>
              </a:rPr>
              <a:t> </a:t>
            </a:r>
            <a:r>
              <a:rPr lang="sv-SE" altLang="sv-SE" sz="2000" dirty="0" err="1">
                <a:solidFill>
                  <a:schemeClr val="accent1"/>
                </a:solidFill>
              </a:rPr>
              <a:t>retinoids</a:t>
            </a:r>
            <a:r>
              <a:rPr lang="sv-SE" altLang="sv-SE" sz="2000" dirty="0">
                <a:solidFill>
                  <a:schemeClr val="accent1"/>
                </a:solidFill>
              </a:rPr>
              <a:t>? </a:t>
            </a:r>
            <a:r>
              <a:rPr lang="sv-SE" altLang="sv-SE" sz="2000" dirty="0" err="1">
                <a:solidFill>
                  <a:schemeClr val="accent1"/>
                </a:solidFill>
              </a:rPr>
              <a:t>Retinoids</a:t>
            </a:r>
            <a:r>
              <a:rPr lang="sv-SE" altLang="sv-SE" sz="2000" dirty="0">
                <a:solidFill>
                  <a:schemeClr val="accent1"/>
                </a:solidFill>
              </a:rPr>
              <a:t> </a:t>
            </a:r>
            <a:r>
              <a:rPr lang="sv-SE" altLang="sv-SE" sz="2000" dirty="0" smtClean="0">
                <a:solidFill>
                  <a:schemeClr val="accent1"/>
                </a:solidFill>
              </a:rPr>
              <a:t>in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health</a:t>
            </a:r>
            <a:r>
              <a:rPr lang="sv-SE" altLang="sv-SE" sz="2000" dirty="0" smtClean="0">
                <a:solidFill>
                  <a:schemeClr val="accent1"/>
                </a:solidFill>
              </a:rPr>
              <a:t> and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disease</a:t>
            </a:r>
            <a:endParaRPr lang="sv-SE" altLang="sv-SE" sz="20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000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400" b="1" dirty="0" err="1" smtClean="0">
                <a:solidFill>
                  <a:schemeClr val="accent1"/>
                </a:solidFill>
              </a:rPr>
              <a:t>Chemical</a:t>
            </a:r>
            <a:r>
              <a:rPr lang="sv-SE" altLang="sv-SE" sz="2400" b="1" dirty="0" smtClean="0">
                <a:solidFill>
                  <a:schemeClr val="accent1"/>
                </a:solidFill>
              </a:rPr>
              <a:t> modulators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000" dirty="0" smtClean="0">
                <a:solidFill>
                  <a:schemeClr val="accent1"/>
                </a:solidFill>
              </a:rPr>
              <a:t> Review Paper on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retinoids</a:t>
            </a:r>
            <a:endParaRPr lang="sv-SE" altLang="sv-SE" sz="2000" dirty="0" smtClean="0">
              <a:solidFill>
                <a:schemeClr val="accent1"/>
              </a:solidFill>
            </a:endParaRPr>
          </a:p>
          <a:p>
            <a:pPr marL="742950" lvl="2" indent="-342900"/>
            <a:r>
              <a:rPr lang="sv-SE" altLang="sv-SE" sz="1800" dirty="0" err="1" smtClean="0"/>
              <a:t>Content</a:t>
            </a:r>
            <a:r>
              <a:rPr lang="sv-SE" altLang="sv-SE" sz="1800" dirty="0" smtClean="0"/>
              <a:t>, </a:t>
            </a:r>
            <a:r>
              <a:rPr lang="sv-SE" altLang="sv-SE" sz="1800" dirty="0" err="1" smtClean="0"/>
              <a:t>Time</a:t>
            </a:r>
            <a:r>
              <a:rPr lang="sv-SE" altLang="sv-SE" sz="1800" dirty="0" smtClean="0"/>
              <a:t>-plan, Management/</a:t>
            </a:r>
            <a:r>
              <a:rPr lang="sv-SE" altLang="sv-SE" sz="1800" dirty="0" err="1" smtClean="0"/>
              <a:t>Financing</a:t>
            </a:r>
            <a:endParaRPr lang="sv-SE" altLang="sv-SE" sz="1800" dirty="0" smtClean="0"/>
          </a:p>
          <a:p>
            <a:pPr marL="0" indent="0">
              <a:buFont typeface="Wingdings" pitchFamily="2" charset="2"/>
              <a:buNone/>
            </a:pPr>
            <a:endParaRPr lang="en-GB" altLang="sv-SE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09E79-6314-411D-AFC6-4F51F05D7370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60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2676"/>
            <a:ext cx="8353426" cy="996217"/>
          </a:xfrm>
        </p:spPr>
        <p:txBody>
          <a:bodyPr>
            <a:normAutofit fontScale="90000"/>
          </a:bodyPr>
          <a:lstStyle/>
          <a:p>
            <a:r>
              <a:rPr lang="sv-SE" altLang="sv-SE" sz="2400" b="1" dirty="0" err="1" smtClean="0">
                <a:cs typeface="Arial" pitchFamily="34" charset="0"/>
              </a:rPr>
              <a:t>Chemical</a:t>
            </a:r>
            <a:r>
              <a:rPr lang="sv-SE" altLang="sv-SE" sz="2400" b="1" dirty="0" smtClean="0">
                <a:cs typeface="Arial" pitchFamily="34" charset="0"/>
              </a:rPr>
              <a:t> </a:t>
            </a:r>
            <a:r>
              <a:rPr lang="sv-SE" altLang="sv-SE" sz="2400" b="1" dirty="0">
                <a:cs typeface="Arial" pitchFamily="34" charset="0"/>
              </a:rPr>
              <a:t>modulators </a:t>
            </a:r>
            <a:r>
              <a:rPr lang="sv-SE" altLang="sv-SE" sz="2400" b="1" dirty="0" smtClean="0">
                <a:cs typeface="Arial" pitchFamily="34" charset="0"/>
              </a:rPr>
              <a:t/>
            </a:r>
            <a:br>
              <a:rPr lang="sv-SE" altLang="sv-SE" sz="2400" b="1" dirty="0" smtClean="0">
                <a:cs typeface="Arial" pitchFamily="34" charset="0"/>
              </a:rPr>
            </a:br>
            <a:r>
              <a:rPr lang="sv-SE" sz="2000" dirty="0" err="1" smtClean="0"/>
              <a:t>Retinoid</a:t>
            </a:r>
            <a:r>
              <a:rPr lang="sv-SE" sz="2000" dirty="0" smtClean="0"/>
              <a:t> </a:t>
            </a:r>
            <a:r>
              <a:rPr lang="sv-SE" sz="2000" dirty="0" err="1" smtClean="0"/>
              <a:t>homeostasis</a:t>
            </a:r>
            <a:r>
              <a:rPr lang="sv-SE" sz="2000" dirty="0" smtClean="0"/>
              <a:t>/</a:t>
            </a:r>
            <a:r>
              <a:rPr lang="sv-SE" sz="2000" dirty="0" err="1" smtClean="0"/>
              <a:t>signaling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/>
              <a:t>modulated</a:t>
            </a:r>
            <a:r>
              <a:rPr lang="sv-SE" sz="2000" dirty="0"/>
              <a:t> by diverse </a:t>
            </a:r>
            <a:r>
              <a:rPr lang="sv-SE" sz="2000" dirty="0" err="1"/>
              <a:t>categories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 smtClean="0"/>
              <a:t>chemicals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sz="2000" dirty="0"/>
              <a:t>Persistent </a:t>
            </a:r>
            <a:r>
              <a:rPr lang="sv-SE" sz="2000" dirty="0" err="1"/>
              <a:t>organic</a:t>
            </a:r>
            <a:r>
              <a:rPr lang="sv-SE" sz="2000" dirty="0"/>
              <a:t> </a:t>
            </a:r>
            <a:r>
              <a:rPr lang="sv-SE" sz="2000" dirty="0" err="1"/>
              <a:t>pollutants</a:t>
            </a:r>
            <a:endParaRPr lang="sv-SE" sz="2000" dirty="0"/>
          </a:p>
          <a:p>
            <a:pPr lvl="1">
              <a:defRPr/>
            </a:pPr>
            <a:r>
              <a:rPr lang="sv-SE" sz="1800" dirty="0"/>
              <a:t>Dioxins, PCBs</a:t>
            </a:r>
          </a:p>
          <a:p>
            <a:pPr lvl="1">
              <a:defRPr/>
            </a:pPr>
            <a:r>
              <a:rPr lang="sv-SE" sz="1800" dirty="0"/>
              <a:t>BFRs</a:t>
            </a:r>
          </a:p>
          <a:p>
            <a:pPr lvl="1">
              <a:defRPr/>
            </a:pPr>
            <a:r>
              <a:rPr lang="sv-SE" sz="1800" dirty="0"/>
              <a:t>PFAS </a:t>
            </a:r>
          </a:p>
          <a:p>
            <a:pPr>
              <a:defRPr/>
            </a:pPr>
            <a:r>
              <a:rPr lang="sv-SE" sz="2000" dirty="0" err="1"/>
              <a:t>Pesticides</a:t>
            </a:r>
            <a:endParaRPr lang="sv-SE" sz="2000" dirty="0"/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sz="2000" dirty="0"/>
              <a:t>Pharmaceuticals</a:t>
            </a:r>
            <a:endParaRPr lang="sv-SE" sz="2000" i="1" dirty="0"/>
          </a:p>
          <a:p>
            <a:pPr>
              <a:defRPr/>
            </a:pPr>
            <a:r>
              <a:rPr lang="sv-SE" sz="2000" dirty="0" err="1"/>
              <a:t>Alcohol</a:t>
            </a:r>
            <a:endParaRPr lang="sv-SE" sz="2000" dirty="0"/>
          </a:p>
          <a:p>
            <a:pPr>
              <a:defRPr/>
            </a:pPr>
            <a:r>
              <a:rPr lang="sv-SE" sz="2000" dirty="0" err="1"/>
              <a:t>Metals</a:t>
            </a:r>
            <a:endParaRPr lang="sv-SE" sz="2000" dirty="0"/>
          </a:p>
          <a:p>
            <a:pPr>
              <a:defRPr/>
            </a:pPr>
            <a:r>
              <a:rPr lang="sv-SE" sz="2000" dirty="0"/>
              <a:t>TBT</a:t>
            </a:r>
          </a:p>
          <a:p>
            <a:pPr>
              <a:defRPr/>
            </a:pPr>
            <a:r>
              <a:rPr lang="sv-SE" sz="2000" dirty="0"/>
              <a:t>BPA</a:t>
            </a:r>
          </a:p>
          <a:p>
            <a:pPr>
              <a:defRPr/>
            </a:pPr>
            <a:r>
              <a:rPr lang="sv-SE" sz="2000" dirty="0" smtClean="0"/>
              <a:t>And </a:t>
            </a:r>
            <a:r>
              <a:rPr lang="sv-SE" sz="2000" dirty="0" err="1" smtClean="0"/>
              <a:t>more</a:t>
            </a:r>
            <a:r>
              <a:rPr lang="sv-SE" sz="2000" dirty="0" smtClean="0"/>
              <a:t>…..</a:t>
            </a:r>
            <a:endParaRPr lang="sv-SE" sz="2000" dirty="0"/>
          </a:p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3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215" y="820615"/>
            <a:ext cx="8030308" cy="811213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sz="2000" b="1" dirty="0" err="1" smtClean="0">
                <a:latin typeface="+mn-lt"/>
              </a:rPr>
              <a:t>Time-course</a:t>
            </a:r>
            <a:r>
              <a:rPr lang="sv-SE" altLang="sv-SE" sz="2000" b="1" dirty="0" smtClean="0">
                <a:latin typeface="+mn-lt"/>
              </a:rPr>
              <a:t> and </a:t>
            </a:r>
            <a:r>
              <a:rPr lang="sv-SE" altLang="sv-SE" sz="2000" b="1" dirty="0" err="1" smtClean="0">
                <a:latin typeface="+mn-lt"/>
              </a:rPr>
              <a:t>dose-response</a:t>
            </a:r>
            <a:r>
              <a:rPr lang="sv-SE" altLang="sv-SE" sz="2000" b="1" dirty="0" smtClean="0">
                <a:latin typeface="+mn-lt"/>
              </a:rPr>
              <a:t> for </a:t>
            </a:r>
            <a:r>
              <a:rPr lang="sv-SE" altLang="sv-SE" sz="2000" b="1" dirty="0" err="1" smtClean="0">
                <a:latin typeface="+mn-lt"/>
              </a:rPr>
              <a:t>increased</a:t>
            </a:r>
            <a:r>
              <a:rPr lang="sv-SE" altLang="sv-SE" sz="2000" b="1" dirty="0" smtClean="0">
                <a:latin typeface="+mn-lt"/>
              </a:rPr>
              <a:t> </a:t>
            </a:r>
            <a:r>
              <a:rPr lang="sv-SE" altLang="sv-SE" sz="2000" b="1" dirty="0" err="1" smtClean="0">
                <a:latin typeface="+mn-lt"/>
              </a:rPr>
              <a:t>levels</a:t>
            </a:r>
            <a:r>
              <a:rPr lang="sv-SE" altLang="sv-SE" sz="2000" b="1" dirty="0" smtClean="0">
                <a:latin typeface="+mn-lt"/>
              </a:rPr>
              <a:t> </a:t>
            </a:r>
            <a:r>
              <a:rPr lang="sv-SE" altLang="sv-SE" sz="2000" b="1" dirty="0" err="1" smtClean="0">
                <a:latin typeface="+mn-lt"/>
              </a:rPr>
              <a:t>of</a:t>
            </a:r>
            <a:r>
              <a:rPr lang="sv-SE" altLang="sv-SE" sz="2000" b="1" dirty="0" smtClean="0">
                <a:latin typeface="+mn-lt"/>
              </a:rPr>
              <a:t> </a:t>
            </a:r>
            <a:r>
              <a:rPr lang="sv-SE" altLang="sv-SE" sz="2000" b="1" dirty="0" err="1" smtClean="0">
                <a:latin typeface="+mn-lt"/>
              </a:rPr>
              <a:t>atRA</a:t>
            </a:r>
            <a:r>
              <a:rPr lang="sv-SE" altLang="sv-SE" sz="2000" b="1" dirty="0" smtClean="0">
                <a:latin typeface="+mn-lt"/>
              </a:rPr>
              <a:t> </a:t>
            </a:r>
            <a:r>
              <a:rPr lang="sv-SE" altLang="sv-SE" sz="2000" b="1" dirty="0" err="1" smtClean="0">
                <a:latin typeface="+mn-lt"/>
              </a:rPr>
              <a:t>following</a:t>
            </a:r>
            <a:r>
              <a:rPr lang="sv-SE" altLang="sv-SE" sz="2000" b="1" dirty="0" smtClean="0">
                <a:latin typeface="+mn-lt"/>
              </a:rPr>
              <a:t> TCDD-exposure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" y="1752417"/>
            <a:ext cx="35179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335154"/>
            <a:ext cx="344646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860192"/>
            <a:ext cx="34575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7" y="1811154"/>
            <a:ext cx="3384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7" y="3479494"/>
            <a:ext cx="3384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7" y="5003494"/>
            <a:ext cx="33845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690F5-B5D9-4A4A-AEA7-CF6696E36FC5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0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597878"/>
            <a:ext cx="8353426" cy="808648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400" b="1" dirty="0" err="1" smtClean="0"/>
              <a:t>atRA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metabolites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are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affected</a:t>
            </a:r>
            <a:r>
              <a:rPr lang="sv-SE" altLang="sv-SE" sz="2400" b="1" dirty="0" smtClean="0"/>
              <a:t> by dioxin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205038"/>
            <a:ext cx="3810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786187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203575" y="5516563"/>
            <a:ext cx="5688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v-SE" altLang="sv-SE" sz="1800" i="1" dirty="0">
                <a:latin typeface="Times New Roman" pitchFamily="18" charset="0"/>
              </a:rPr>
              <a:t>(Schmidt/Hoegberg et al 2003, </a:t>
            </a:r>
            <a:r>
              <a:rPr lang="sv-SE" altLang="sv-SE" sz="1800" i="1" dirty="0" err="1">
                <a:latin typeface="Times New Roman" pitchFamily="18" charset="0"/>
              </a:rPr>
              <a:t>Arch</a:t>
            </a:r>
            <a:r>
              <a:rPr lang="sv-SE" altLang="sv-SE" sz="1800" i="1" dirty="0">
                <a:latin typeface="Times New Roman" pitchFamily="18" charset="0"/>
              </a:rPr>
              <a:t>. </a:t>
            </a:r>
            <a:r>
              <a:rPr lang="sv-SE" altLang="sv-SE" sz="1800" i="1" dirty="0" err="1">
                <a:latin typeface="Times New Roman" pitchFamily="18" charset="0"/>
              </a:rPr>
              <a:t>Toxicol</a:t>
            </a:r>
            <a:r>
              <a:rPr lang="sv-SE" altLang="sv-SE" sz="1800" i="1" dirty="0">
                <a:latin typeface="Times New Roman" pitchFamily="18" charset="0"/>
              </a:rPr>
              <a:t>. 77:371-383)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54038"/>
              </p:ext>
            </p:extLst>
          </p:nvPr>
        </p:nvGraphicFramePr>
        <p:xfrm>
          <a:off x="6368684" y="1930982"/>
          <a:ext cx="1998662" cy="123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S ChemDraw Drawing" r:id="rId6" imgW="3317240" imgH="2265680" progId="ChemDraw.Document.4.5">
                  <p:embed/>
                </p:oleObj>
              </mc:Choice>
              <mc:Fallback>
                <p:oleObj name="CS ChemDraw Drawing" r:id="rId6" imgW="3317240" imgH="226568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8684" y="1930982"/>
                        <a:ext cx="1998662" cy="1234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71442"/>
              </p:ext>
            </p:extLst>
          </p:nvPr>
        </p:nvGraphicFramePr>
        <p:xfrm>
          <a:off x="2352553" y="1740912"/>
          <a:ext cx="2389187" cy="688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S ChemDraw Drawing" r:id="rId8" imgW="3980180" imgH="1267460" progId="ChemDraw.Document.4.5">
                  <p:embed/>
                </p:oleObj>
              </mc:Choice>
              <mc:Fallback>
                <p:oleObj name="CS ChemDraw Drawing" r:id="rId8" imgW="3980180" imgH="126746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553" y="1740912"/>
                        <a:ext cx="2389187" cy="688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26339"/>
              </p:ext>
            </p:extLst>
          </p:nvPr>
        </p:nvGraphicFramePr>
        <p:xfrm>
          <a:off x="2332894" y="2426864"/>
          <a:ext cx="2195513" cy="100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S ChemDraw Drawing" r:id="rId10" imgW="3647440" imgH="1838960" progId="ChemDraw.Document.4.5">
                  <p:embed/>
                </p:oleObj>
              </mc:Choice>
              <mc:Fallback>
                <p:oleObj name="CS ChemDraw Drawing" r:id="rId10" imgW="3647440" imgH="183896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894" y="2426864"/>
                        <a:ext cx="2195513" cy="1000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45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2182537" y="741364"/>
            <a:ext cx="4280451" cy="801566"/>
          </a:xfrm>
        </p:spPr>
        <p:txBody>
          <a:bodyPr>
            <a:normAutofit fontScale="90000"/>
          </a:bodyPr>
          <a:lstStyle/>
          <a:p>
            <a:r>
              <a:rPr lang="sv-SE" altLang="sv-SE" sz="2800" b="1" dirty="0" err="1" smtClean="0"/>
              <a:t>Retinoid</a:t>
            </a:r>
            <a:r>
              <a:rPr lang="sv-SE" altLang="sv-SE" sz="2800" b="1" dirty="0" smtClean="0"/>
              <a:t> metabolism </a:t>
            </a:r>
            <a:r>
              <a:rPr lang="sv-SE" altLang="sv-SE" sz="2800" b="1" dirty="0" err="1" smtClean="0"/>
              <a:t>model</a:t>
            </a:r>
            <a:r>
              <a:rPr lang="sv-SE" altLang="sv-SE" sz="2800" b="1" dirty="0" smtClean="0"/>
              <a:t/>
            </a:r>
            <a:br>
              <a:rPr lang="sv-SE" altLang="sv-SE" sz="2800" b="1" dirty="0" smtClean="0"/>
            </a:br>
            <a:endParaRPr lang="sv-SE" altLang="sv-SE" sz="1800" i="1" dirty="0" smtClean="0"/>
          </a:p>
        </p:txBody>
      </p:sp>
      <p:sp>
        <p:nvSpPr>
          <p:cNvPr id="38915" name="TextBox 171"/>
          <p:cNvSpPr txBox="1">
            <a:spLocks noChangeArrowheads="1"/>
          </p:cNvSpPr>
          <p:nvPr/>
        </p:nvSpPr>
        <p:spPr bwMode="auto">
          <a:xfrm>
            <a:off x="-433388" y="98853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180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4456906" y="4768057"/>
            <a:ext cx="454025" cy="366712"/>
          </a:xfrm>
          <a:prstGeom prst="rightArrow">
            <a:avLst/>
          </a:prstGeom>
          <a:gradFill>
            <a:gsLst>
              <a:gs pos="0">
                <a:srgbClr val="FA8662"/>
              </a:gs>
              <a:gs pos="10000">
                <a:schemeClr val="accent5">
                  <a:tint val="37000"/>
                  <a:satMod val="300000"/>
                  <a:alpha val="61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61913" y="1172266"/>
            <a:ext cx="8483600" cy="4506023"/>
            <a:chOff x="114280" y="1196752"/>
            <a:chExt cx="8554879" cy="4341929"/>
          </a:xfrm>
        </p:grpSpPr>
        <p:grpSp>
          <p:nvGrpSpPr>
            <p:cNvPr id="38924" name="Group 7"/>
            <p:cNvGrpSpPr>
              <a:grpSpLocks/>
            </p:cNvGrpSpPr>
            <p:nvPr/>
          </p:nvGrpSpPr>
          <p:grpSpPr bwMode="auto">
            <a:xfrm>
              <a:off x="114280" y="1196752"/>
              <a:ext cx="8554879" cy="4341929"/>
              <a:chOff x="114280" y="1196752"/>
              <a:chExt cx="8554879" cy="4341929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6498422" y="1426951"/>
                <a:ext cx="1896993" cy="2416294"/>
              </a:xfrm>
              <a:prstGeom prst="roundRect">
                <a:avLst/>
              </a:prstGeom>
              <a:solidFill>
                <a:srgbClr val="CCFF99"/>
              </a:solidFill>
              <a:ln w="12700"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1668693" y="2628747"/>
                <a:ext cx="6364932" cy="255441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1396551" y="1611110"/>
                <a:ext cx="1812149" cy="1114480"/>
              </a:xfrm>
              <a:prstGeom prst="roundRect">
                <a:avLst/>
              </a:prstGeom>
              <a:solidFill>
                <a:srgbClr val="FF97D5"/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339998" y="2643036"/>
                <a:ext cx="1495183" cy="1262124"/>
              </a:xfrm>
              <a:prstGeom prst="roundRect">
                <a:avLst/>
              </a:prstGeom>
              <a:solidFill>
                <a:srgbClr val="FFDD71"/>
              </a:solidFill>
              <a:ln w="12700">
                <a:solidFill>
                  <a:srgbClr val="FA866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929" name="Group 4"/>
              <p:cNvGrpSpPr>
                <a:grpSpLocks/>
              </p:cNvGrpSpPr>
              <p:nvPr/>
            </p:nvGrpSpPr>
            <p:grpSpPr bwMode="auto">
              <a:xfrm>
                <a:off x="405661" y="1772816"/>
                <a:ext cx="7990162" cy="3178483"/>
                <a:chOff x="977783" y="1608987"/>
                <a:chExt cx="7244566" cy="2826022"/>
              </a:xfrm>
            </p:grpSpPr>
            <p:cxnSp>
              <p:nvCxnSpPr>
                <p:cNvPr id="122" name="16 Conector recto de flecha"/>
                <p:cNvCxnSpPr/>
                <p:nvPr/>
              </p:nvCxnSpPr>
              <p:spPr>
                <a:xfrm>
                  <a:off x="7291596" y="2019944"/>
                  <a:ext cx="0" cy="70858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36" name="1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245491" y="2102384"/>
                  <a:ext cx="648072" cy="218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UGTs</a:t>
                  </a:r>
                </a:p>
              </p:txBody>
            </p:sp>
            <p:sp>
              <p:nvSpPr>
                <p:cNvPr id="38937" name="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406246" y="1675723"/>
                  <a:ext cx="1816103" cy="246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>
                      <a:cs typeface="Arial" pitchFamily="34" charset="0"/>
                    </a:rPr>
                    <a:t>Retinyl glucuronides</a:t>
                  </a:r>
                </a:p>
              </p:txBody>
            </p:sp>
            <p:sp>
              <p:nvSpPr>
                <p:cNvPr id="38938" name="1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444431" y="2832051"/>
                  <a:ext cx="648072" cy="246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 b="1">
                      <a:cs typeface="Arial" pitchFamily="34" charset="0"/>
                    </a:rPr>
                    <a:t>REOH</a:t>
                  </a:r>
                </a:p>
              </p:txBody>
            </p:sp>
            <p:sp>
              <p:nvSpPr>
                <p:cNvPr id="38939" name="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977783" y="2730739"/>
                  <a:ext cx="856671" cy="574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 b="1">
                      <a:cs typeface="Arial" pitchFamily="34" charset="0"/>
                    </a:rPr>
                    <a:t>Retinyl esters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sv-SE" sz="1200">
                    <a:cs typeface="Arial" pitchFamily="34" charset="0"/>
                  </a:endParaRPr>
                </a:p>
              </p:txBody>
            </p:sp>
            <p:sp>
              <p:nvSpPr>
                <p:cNvPr id="38940" name="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848017" y="2790344"/>
                  <a:ext cx="864096" cy="246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>
                      <a:cs typeface="Arial" pitchFamily="34" charset="0"/>
                    </a:rPr>
                    <a:t>RAL</a:t>
                  </a:r>
                </a:p>
              </p:txBody>
            </p:sp>
            <p:sp>
              <p:nvSpPr>
                <p:cNvPr id="38941" name="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144615" y="2797295"/>
                  <a:ext cx="1174123" cy="738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 b="1">
                      <a:cs typeface="Arial" pitchFamily="34" charset="0"/>
                    </a:rPr>
                    <a:t>all-</a:t>
                  </a:r>
                  <a:r>
                    <a:rPr lang="es-ES" altLang="sv-SE" sz="1200" b="1" i="1">
                      <a:cs typeface="Arial" pitchFamily="34" charset="0"/>
                    </a:rPr>
                    <a:t>trans</a:t>
                  </a:r>
                  <a:r>
                    <a:rPr lang="es-ES" altLang="sv-SE" sz="1200" b="1">
                      <a:cs typeface="Arial" pitchFamily="34" charset="0"/>
                    </a:rPr>
                    <a:t>-RA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sv-SE" sz="1200">
                    <a:cs typeface="Arial" pitchFamily="34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sv-SE" sz="1200" b="1">
                    <a:cs typeface="Arial" pitchFamily="34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sv-SE" sz="1200" b="1">
                    <a:cs typeface="Arial" pitchFamily="34" charset="0"/>
                  </a:endParaRPr>
                </a:p>
              </p:txBody>
            </p:sp>
            <p:sp>
              <p:nvSpPr>
                <p:cNvPr id="38942" name="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889279" y="2802142"/>
                  <a:ext cx="1140811" cy="246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>
                      <a:cs typeface="Arial" pitchFamily="34" charset="0"/>
                    </a:rPr>
                    <a:t>OH-/Oxo-RA</a:t>
                  </a:r>
                </a:p>
              </p:txBody>
            </p:sp>
            <p:sp>
              <p:nvSpPr>
                <p:cNvPr id="38943" name="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1798449" y="2644554"/>
                  <a:ext cx="648072" cy="218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sv-SE" sz="1000">
                      <a:cs typeface="Arial" pitchFamily="34" charset="0"/>
                    </a:rPr>
                    <a:t>REH</a:t>
                  </a:r>
                </a:p>
              </p:txBody>
            </p:sp>
            <p:sp>
              <p:nvSpPr>
                <p:cNvPr id="38944" name="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1798449" y="3030892"/>
                  <a:ext cx="648072" cy="218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LRAT</a:t>
                  </a:r>
                </a:p>
              </p:txBody>
            </p:sp>
            <p:cxnSp>
              <p:nvCxnSpPr>
                <p:cNvPr id="149" name="9 Conector recto de flecha"/>
                <p:cNvCxnSpPr/>
                <p:nvPr/>
              </p:nvCxnSpPr>
              <p:spPr>
                <a:xfrm flipH="1">
                  <a:off x="1867500" y="2858394"/>
                  <a:ext cx="53994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10 Conector recto de flecha"/>
                <p:cNvCxnSpPr/>
                <p:nvPr/>
              </p:nvCxnSpPr>
              <p:spPr>
                <a:xfrm flipH="1">
                  <a:off x="1867500" y="3022132"/>
                  <a:ext cx="53994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11 Conector recto de flecha"/>
                <p:cNvCxnSpPr/>
                <p:nvPr/>
              </p:nvCxnSpPr>
              <p:spPr>
                <a:xfrm flipH="1">
                  <a:off x="3127365" y="2858394"/>
                  <a:ext cx="53994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12 Conector recto de flecha"/>
                <p:cNvCxnSpPr/>
                <p:nvPr/>
              </p:nvCxnSpPr>
              <p:spPr>
                <a:xfrm flipH="1">
                  <a:off x="3127365" y="3022132"/>
                  <a:ext cx="53994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49" name="1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055928" y="2456168"/>
                  <a:ext cx="648072" cy="355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ADHs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RDHs</a:t>
                  </a:r>
                </a:p>
              </p:txBody>
            </p:sp>
            <p:cxnSp>
              <p:nvCxnSpPr>
                <p:cNvPr id="154" name="14 Conector recto de flecha"/>
                <p:cNvCxnSpPr/>
                <p:nvPr/>
              </p:nvCxnSpPr>
              <p:spPr>
                <a:xfrm flipH="1">
                  <a:off x="4387230" y="2944498"/>
                  <a:ext cx="54139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51" name="1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082240" y="2559915"/>
                  <a:ext cx="1143008" cy="355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cs typeface="Arial" pitchFamily="34" charset="0"/>
                    </a:rPr>
                    <a:t>    </a:t>
                  </a: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ALDHs, AOX1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CYP</a:t>
                  </a:r>
                  <a:r>
                    <a:rPr lang="es-ES" altLang="sv-SE" sz="1000" b="1">
                      <a:cs typeface="Arial" pitchFamily="34" charset="0"/>
                    </a:rPr>
                    <a:t> 1A1, </a:t>
                  </a: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1B1</a:t>
                  </a:r>
                  <a:r>
                    <a:rPr lang="es-ES" altLang="sv-SE" sz="1000" b="1">
                      <a:cs typeface="Arial" pitchFamily="34" charset="0"/>
                    </a:rPr>
                    <a:t> </a:t>
                  </a:r>
                </a:p>
              </p:txBody>
            </p:sp>
            <p:cxnSp>
              <p:nvCxnSpPr>
                <p:cNvPr id="156" name="16 Conector recto de flecha"/>
                <p:cNvCxnSpPr>
                  <a:stCxn id="38942" idx="1"/>
                </p:cNvCxnSpPr>
                <p:nvPr/>
              </p:nvCxnSpPr>
              <p:spPr>
                <a:xfrm flipH="1">
                  <a:off x="6223324" y="2924737"/>
                  <a:ext cx="666218" cy="2117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53" name="1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046921" y="2555051"/>
                  <a:ext cx="936104" cy="355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solidFill>
                        <a:schemeClr val="accent1"/>
                      </a:solidFill>
                      <a:cs typeface="Arial" pitchFamily="34" charset="0"/>
                    </a:rPr>
                    <a:t>CYP26</a:t>
                  </a:r>
                  <a:r>
                    <a:rPr lang="es-ES" altLang="sv-SE" sz="1000" b="1">
                      <a:cs typeface="Arial" pitchFamily="34" charset="0"/>
                    </a:rPr>
                    <a:t>,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000" b="1">
                      <a:cs typeface="Arial" pitchFamily="34" charset="0"/>
                    </a:rPr>
                    <a:t>CYP 2B, 3A</a:t>
                  </a:r>
                </a:p>
              </p:txBody>
            </p:sp>
            <p:sp>
              <p:nvSpPr>
                <p:cNvPr id="38954" name="1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192404" y="3329429"/>
                  <a:ext cx="1151557" cy="410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 b="1">
                      <a:solidFill>
                        <a:schemeClr val="accent1"/>
                      </a:solidFill>
                      <a:cs typeface="Arial" pitchFamily="34" charset="0"/>
                    </a:rPr>
                    <a:t>CRBP</a:t>
                  </a:r>
                  <a:r>
                    <a:rPr lang="es-ES" altLang="sv-SE" sz="1200" b="1">
                      <a:cs typeface="Arial" pitchFamily="34" charset="0"/>
                    </a:rPr>
                    <a:t>-REOH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sv-SE" sz="1200" b="1">
                    <a:cs typeface="Arial" pitchFamily="34" charset="0"/>
                  </a:endParaRPr>
                </a:p>
              </p:txBody>
            </p:sp>
            <p:cxnSp>
              <p:nvCxnSpPr>
                <p:cNvPr id="159" name="19 Conector recto"/>
                <p:cNvCxnSpPr>
                  <a:stCxn id="38938" idx="2"/>
                  <a:endCxn id="38954" idx="0"/>
                </p:cNvCxnSpPr>
                <p:nvPr/>
              </p:nvCxnSpPr>
              <p:spPr>
                <a:xfrm flipH="1">
                  <a:off x="2767404" y="3078593"/>
                  <a:ext cx="1452" cy="25125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56" name="2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110817" y="2383121"/>
                  <a:ext cx="1079667" cy="410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 b="1">
                      <a:solidFill>
                        <a:schemeClr val="accent1"/>
                      </a:solidFill>
                      <a:cs typeface="Arial" pitchFamily="34" charset="0"/>
                    </a:rPr>
                    <a:t>CRABP</a:t>
                  </a:r>
                  <a:r>
                    <a:rPr lang="es-ES" altLang="sv-SE" sz="1200" b="1">
                      <a:cs typeface="Arial" pitchFamily="34" charset="0"/>
                    </a:rPr>
                    <a:t>-RA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sv-SE" sz="1200" b="1">
                    <a:cs typeface="Arial" pitchFamily="34" charset="0"/>
                  </a:endParaRPr>
                </a:p>
              </p:txBody>
            </p:sp>
            <p:sp>
              <p:nvSpPr>
                <p:cNvPr id="38957" name="2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1678313" y="1608987"/>
                  <a:ext cx="2184593" cy="410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 b="1">
                      <a:cs typeface="Arial" pitchFamily="34" charset="0"/>
                    </a:rPr>
                    <a:t>REOH-RBP-TTR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sv-SE" sz="1200">
                      <a:cs typeface="Arial" pitchFamily="34" charset="0"/>
                    </a:rPr>
                    <a:t>(in plasma)</a:t>
                  </a:r>
                </a:p>
              </p:txBody>
            </p:sp>
            <p:cxnSp>
              <p:nvCxnSpPr>
                <p:cNvPr id="162" name="23 Conector recto"/>
                <p:cNvCxnSpPr>
                  <a:stCxn id="38957" idx="2"/>
                  <a:endCxn id="38938" idx="0"/>
                </p:cNvCxnSpPr>
                <p:nvPr/>
              </p:nvCxnSpPr>
              <p:spPr>
                <a:xfrm flipH="1">
                  <a:off x="2768856" y="2019944"/>
                  <a:ext cx="1451" cy="81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59" name="6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612421" y="3419819"/>
                  <a:ext cx="1761110" cy="574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sv-SE" sz="1200" b="1">
                      <a:cs typeface="Arial" pitchFamily="34" charset="0"/>
                    </a:rPr>
                    <a:t>9c-4o-13,14dh-RA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sv-SE" sz="1200" b="1">
                      <a:cs typeface="Arial" pitchFamily="34" charset="0"/>
                    </a:rPr>
                    <a:t> </a:t>
                  </a:r>
                  <a:r>
                    <a:rPr lang="es-ES" altLang="sv-SE" sz="1200">
                      <a:cs typeface="Arial" pitchFamily="34" charset="0"/>
                    </a:rPr>
                    <a:t>9-</a:t>
                  </a:r>
                  <a:r>
                    <a:rPr lang="es-ES" altLang="sv-SE" sz="1200" i="1">
                      <a:cs typeface="Arial" pitchFamily="34" charset="0"/>
                    </a:rPr>
                    <a:t>cis</a:t>
                  </a:r>
                  <a:r>
                    <a:rPr lang="es-ES" altLang="sv-SE" sz="1200">
                      <a:cs typeface="Arial" pitchFamily="34" charset="0"/>
                    </a:rPr>
                    <a:t>-RA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s-ES" altLang="sv-SE" sz="1200" b="1">
                    <a:cs typeface="Arial" pitchFamily="34" charset="0"/>
                  </a:endParaRPr>
                </a:p>
              </p:txBody>
            </p:sp>
            <p:cxnSp>
              <p:nvCxnSpPr>
                <p:cNvPr id="164" name="14 Conector recto de flecha"/>
                <p:cNvCxnSpPr/>
                <p:nvPr/>
              </p:nvCxnSpPr>
              <p:spPr>
                <a:xfrm flipH="1" flipV="1">
                  <a:off x="4199992" y="3127997"/>
                  <a:ext cx="31932" cy="2921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14 Conector recto de flecha"/>
                <p:cNvCxnSpPr/>
                <p:nvPr/>
              </p:nvCxnSpPr>
              <p:spPr>
                <a:xfrm flipV="1">
                  <a:off x="4800896" y="3077182"/>
                  <a:ext cx="838942" cy="3444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14 Conector recto de flecha"/>
                <p:cNvCxnSpPr/>
                <p:nvPr/>
              </p:nvCxnSpPr>
              <p:spPr>
                <a:xfrm flipH="1" flipV="1">
                  <a:off x="3092530" y="3127997"/>
                  <a:ext cx="854909" cy="2935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5615163" y="2619846"/>
                  <a:ext cx="0" cy="224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16 Conector recto de flecha"/>
                <p:cNvCxnSpPr/>
                <p:nvPr/>
              </p:nvCxnSpPr>
              <p:spPr>
                <a:xfrm flipV="1">
                  <a:off x="5220366" y="3127997"/>
                  <a:ext cx="500753" cy="101630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14 Conector recto de flecha"/>
                <p:cNvCxnSpPr/>
                <p:nvPr/>
              </p:nvCxnSpPr>
              <p:spPr>
                <a:xfrm flipH="1" flipV="1">
                  <a:off x="5022968" y="3685552"/>
                  <a:ext cx="87087" cy="4587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14 Conector recto de flecha"/>
                <p:cNvCxnSpPr/>
                <p:nvPr/>
              </p:nvCxnSpPr>
              <p:spPr>
                <a:xfrm flipV="1">
                  <a:off x="4366909" y="3823882"/>
                  <a:ext cx="0" cy="3401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Flowchart: Magnetic Disk 128"/>
                <p:cNvSpPr/>
                <p:nvPr/>
              </p:nvSpPr>
              <p:spPr>
                <a:xfrm>
                  <a:off x="4107099" y="4192292"/>
                  <a:ext cx="251102" cy="231491"/>
                </a:xfrm>
                <a:prstGeom prst="flowChartMagneticDisk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v-SE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Flowchart: Magnetic Disk 129"/>
                <p:cNvSpPr/>
                <p:nvPr/>
              </p:nvSpPr>
              <p:spPr>
                <a:xfrm>
                  <a:off x="4356750" y="4192292"/>
                  <a:ext cx="252554" cy="231491"/>
                </a:xfrm>
                <a:prstGeom prst="flowChartMagneticDisk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v-SE" sz="1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4105647" y="4429430"/>
                  <a:ext cx="16154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Flowchart: Magnetic Disk 131"/>
                <p:cNvSpPr/>
                <p:nvPr/>
              </p:nvSpPr>
              <p:spPr>
                <a:xfrm>
                  <a:off x="4866211" y="4197938"/>
                  <a:ext cx="254005" cy="220199"/>
                </a:xfrm>
                <a:prstGeom prst="flowChartMagneticDisk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v-SE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lowchart: Magnetic Disk 132"/>
                <p:cNvSpPr/>
                <p:nvPr/>
              </p:nvSpPr>
              <p:spPr>
                <a:xfrm>
                  <a:off x="5118764" y="4202172"/>
                  <a:ext cx="254005" cy="220199"/>
                </a:xfrm>
                <a:prstGeom prst="flowChartMagneticDisk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v-SE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972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296521" y="4240631"/>
                  <a:ext cx="356444" cy="191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sv-SE" altLang="sv-SE" sz="800" b="1">
                      <a:cs typeface="Arial" pitchFamily="34" charset="0"/>
                    </a:rPr>
                    <a:t>NRs</a:t>
                  </a:r>
                </a:p>
              </p:txBody>
            </p:sp>
            <p:sp>
              <p:nvSpPr>
                <p:cNvPr id="38973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4039467" y="4240864"/>
                  <a:ext cx="363646" cy="191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sv-SE" altLang="sv-SE" sz="800" b="1">
                      <a:solidFill>
                        <a:schemeClr val="accent1"/>
                      </a:solidFill>
                      <a:cs typeface="Arial" pitchFamily="34" charset="0"/>
                    </a:rPr>
                    <a:t>RXR</a:t>
                  </a:r>
                </a:p>
              </p:txBody>
            </p:sp>
            <p:sp>
              <p:nvSpPr>
                <p:cNvPr id="38974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4797467" y="4243456"/>
                  <a:ext cx="371100" cy="191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sv-SE" altLang="sv-SE" sz="800" b="1">
                      <a:solidFill>
                        <a:schemeClr val="accent1"/>
                      </a:solidFill>
                      <a:cs typeface="Arial" pitchFamily="34" charset="0"/>
                    </a:rPr>
                    <a:t>RAR</a:t>
                  </a:r>
                </a:p>
              </p:txBody>
            </p:sp>
            <p:sp>
              <p:nvSpPr>
                <p:cNvPr id="38975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5060384" y="4239343"/>
                  <a:ext cx="363646" cy="191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à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itchFamily="2" charset="2"/>
                    <a:buChar char="à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sv-SE" altLang="sv-SE" sz="800" b="1">
                      <a:solidFill>
                        <a:schemeClr val="accent1"/>
                      </a:solidFill>
                      <a:cs typeface="Arial" pitchFamily="34" charset="0"/>
                    </a:rPr>
                    <a:t>RXR</a:t>
                  </a:r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471266" y="1196752"/>
                <a:ext cx="1511191" cy="650907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sv-SE" sz="1200" b="1" dirty="0">
                    <a:solidFill>
                      <a:schemeClr val="tx1"/>
                    </a:solidFill>
                  </a:rPr>
                  <a:t>CIRCULATION</a:t>
                </a:r>
                <a:endParaRPr lang="en-US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4280" y="3646385"/>
                <a:ext cx="1178217" cy="685834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sv-SE" sz="1200" b="1" dirty="0">
                    <a:solidFill>
                      <a:schemeClr val="tx1"/>
                    </a:solidFill>
                  </a:rPr>
                  <a:t>STORAGE</a:t>
                </a:r>
                <a:endParaRPr lang="en-US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792977" y="4757690"/>
                <a:ext cx="1523998" cy="781088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sv-SE" sz="1200" b="1" dirty="0">
                    <a:solidFill>
                      <a:schemeClr val="tx1"/>
                    </a:solidFill>
                  </a:rPr>
                  <a:t>SIGNALING AND ACTIVE FORMS</a:t>
                </a:r>
                <a:endParaRPr lang="en-US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95640" y="1282481"/>
                <a:ext cx="1373519" cy="635031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sv-SE" sz="1200" b="1" dirty="0">
                    <a:solidFill>
                      <a:schemeClr val="tx1"/>
                    </a:solidFill>
                  </a:rPr>
                  <a:t>CLEARANCE</a:t>
                </a:r>
                <a:endParaRPr lang="en-US" sz="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934" name="Oval 6"/>
              <p:cNvSpPr>
                <a:spLocks noChangeArrowheads="1"/>
              </p:cNvSpPr>
              <p:nvPr/>
            </p:nvSpPr>
            <p:spPr bwMode="auto">
              <a:xfrm>
                <a:off x="7296192" y="1340768"/>
                <a:ext cx="1316127" cy="576064"/>
              </a:xfrm>
              <a:prstGeom prst="ellipse">
                <a:avLst/>
              </a:prstGeom>
              <a:noFill/>
              <a:ln w="1587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à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1600">
                    <a:solidFill>
                      <a:schemeClr val="accent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itchFamily="2" charset="2"/>
                  <a:buChar char="à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sv-SE" altLang="sv-SE" sz="2400">
                  <a:latin typeface="Times" pitchFamily="1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845310" y="4367145"/>
              <a:ext cx="582705" cy="6001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100" b="1" dirty="0" err="1">
                  <a:solidFill>
                    <a:schemeClr val="accent1"/>
                  </a:solidFill>
                  <a:latin typeface="+mj-lt"/>
                </a:rPr>
                <a:t>AhR</a:t>
              </a:r>
              <a:endParaRPr lang="sv-SE" sz="1100" b="1" dirty="0">
                <a:solidFill>
                  <a:schemeClr val="accent1"/>
                </a:solidFill>
                <a:latin typeface="+mj-lt"/>
              </a:endParaRPr>
            </a:p>
            <a:p>
              <a:pPr>
                <a:defRPr/>
              </a:pPr>
              <a:r>
                <a:rPr lang="sv-SE" sz="1100" b="1" dirty="0">
                  <a:solidFill>
                    <a:schemeClr val="accent1"/>
                  </a:solidFill>
                  <a:latin typeface="+mj-lt"/>
                </a:rPr>
                <a:t>ARNT</a:t>
              </a:r>
            </a:p>
            <a:p>
              <a:pPr>
                <a:defRPr/>
              </a:pPr>
              <a:r>
                <a:rPr lang="sv-SE" sz="1100" b="1" dirty="0" err="1">
                  <a:solidFill>
                    <a:schemeClr val="accent1"/>
                  </a:solidFill>
                  <a:latin typeface="+mj-lt"/>
                </a:rPr>
                <a:t>AhRR</a:t>
              </a:r>
              <a:endParaRPr lang="sv-SE" sz="11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6402" y="4367145"/>
              <a:ext cx="497861" cy="6001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100" b="1" dirty="0">
                  <a:solidFill>
                    <a:schemeClr val="accent1"/>
                  </a:solidFill>
                  <a:latin typeface="+mj-lt"/>
                </a:rPr>
                <a:t>THR</a:t>
              </a:r>
            </a:p>
            <a:p>
              <a:pPr>
                <a:defRPr/>
              </a:pPr>
              <a:r>
                <a:rPr lang="sv-SE" sz="1100" b="1" dirty="0">
                  <a:solidFill>
                    <a:schemeClr val="accent1"/>
                  </a:solidFill>
                  <a:latin typeface="+mj-lt"/>
                </a:rPr>
                <a:t>CAR</a:t>
              </a:r>
            </a:p>
            <a:p>
              <a:pPr>
                <a:defRPr/>
              </a:pPr>
              <a:r>
                <a:rPr lang="sv-SE" sz="1100" b="1" dirty="0">
                  <a:solidFill>
                    <a:schemeClr val="accent1"/>
                  </a:solidFill>
                  <a:latin typeface="+mj-lt"/>
                </a:rPr>
                <a:t>PXR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121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924800" cy="769937"/>
          </a:xfrm>
        </p:spPr>
        <p:txBody>
          <a:bodyPr/>
          <a:lstStyle/>
          <a:p>
            <a:r>
              <a:rPr lang="sv-SE" altLang="sv-SE" sz="2400" b="1" dirty="0" err="1" smtClean="0"/>
              <a:t>Outline</a:t>
            </a:r>
            <a:endParaRPr lang="sv-SE" altLang="sv-SE" sz="24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724025"/>
            <a:ext cx="8181975" cy="4511675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smtClean="0">
                <a:solidFill>
                  <a:schemeClr val="accent1"/>
                </a:solidFill>
              </a:rPr>
              <a:t>OECD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000" dirty="0" smtClean="0">
                <a:solidFill>
                  <a:schemeClr val="accent1"/>
                </a:solidFill>
              </a:rPr>
              <a:t> Review Paper 178 on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endocrine</a:t>
            </a:r>
            <a:r>
              <a:rPr lang="sv-SE" altLang="sv-SE" sz="2000" dirty="0" smtClean="0">
                <a:solidFill>
                  <a:schemeClr val="accent1"/>
                </a:solidFill>
              </a:rPr>
              <a:t>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disruptors</a:t>
            </a:r>
            <a:r>
              <a:rPr lang="sv-SE" altLang="sv-SE" sz="2000" dirty="0" smtClean="0">
                <a:solidFill>
                  <a:schemeClr val="accent1"/>
                </a:solidFill>
              </a:rPr>
              <a:t> (2012)</a:t>
            </a:r>
          </a:p>
          <a:p>
            <a:pPr marL="742950" lvl="2" indent="-342900"/>
            <a:r>
              <a:rPr lang="sv-SE" altLang="sv-SE" sz="1800" dirty="0" err="1" smtClean="0"/>
              <a:t>Broader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scope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of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endpoints</a:t>
            </a:r>
            <a:r>
              <a:rPr lang="sv-SE" altLang="sv-SE" sz="1800" dirty="0" smtClean="0"/>
              <a:t> for ED screening and </a:t>
            </a:r>
            <a:r>
              <a:rPr lang="sv-SE" altLang="sv-SE" sz="1800" dirty="0" err="1" smtClean="0"/>
              <a:t>testing</a:t>
            </a:r>
            <a:endParaRPr lang="sv-SE" altLang="sv-SE" sz="1800" dirty="0" smtClean="0"/>
          </a:p>
          <a:p>
            <a:pPr marL="742950" lvl="2" indent="-342900"/>
            <a:r>
              <a:rPr lang="sv-SE" altLang="sv-SE" sz="1800" dirty="0" err="1" smtClean="0"/>
              <a:t>Retinoid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project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proposed</a:t>
            </a:r>
            <a:r>
              <a:rPr lang="sv-SE" altLang="sv-SE" sz="1800" dirty="0" smtClean="0"/>
              <a:t> by Sweden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sv-SE" altLang="sv-SE" sz="2000" dirty="0" err="1">
                <a:solidFill>
                  <a:schemeClr val="accent1"/>
                </a:solidFill>
              </a:rPr>
              <a:t>Why</a:t>
            </a:r>
            <a:r>
              <a:rPr lang="sv-SE" altLang="sv-SE" sz="2000" dirty="0">
                <a:solidFill>
                  <a:schemeClr val="accent1"/>
                </a:solidFill>
              </a:rPr>
              <a:t> </a:t>
            </a:r>
            <a:r>
              <a:rPr lang="sv-SE" altLang="sv-SE" sz="2000" dirty="0" err="1">
                <a:solidFill>
                  <a:schemeClr val="accent1"/>
                </a:solidFill>
              </a:rPr>
              <a:t>retinoids</a:t>
            </a:r>
            <a:r>
              <a:rPr lang="sv-SE" altLang="sv-SE" sz="2000" dirty="0">
                <a:solidFill>
                  <a:schemeClr val="accent1"/>
                </a:solidFill>
              </a:rPr>
              <a:t>? </a:t>
            </a:r>
            <a:r>
              <a:rPr lang="sv-SE" altLang="sv-SE" sz="2000" dirty="0" err="1">
                <a:solidFill>
                  <a:schemeClr val="accent1"/>
                </a:solidFill>
              </a:rPr>
              <a:t>Retinoids</a:t>
            </a:r>
            <a:r>
              <a:rPr lang="sv-SE" altLang="sv-SE" sz="2000" dirty="0">
                <a:solidFill>
                  <a:schemeClr val="accent1"/>
                </a:solidFill>
              </a:rPr>
              <a:t> </a:t>
            </a:r>
            <a:r>
              <a:rPr lang="sv-SE" altLang="sv-SE" sz="2000" dirty="0" smtClean="0">
                <a:solidFill>
                  <a:schemeClr val="accent1"/>
                </a:solidFill>
              </a:rPr>
              <a:t>in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health</a:t>
            </a:r>
            <a:r>
              <a:rPr lang="sv-SE" altLang="sv-SE" sz="2000" dirty="0" smtClean="0">
                <a:solidFill>
                  <a:schemeClr val="accent1"/>
                </a:solidFill>
              </a:rPr>
              <a:t> and </a:t>
            </a:r>
            <a:r>
              <a:rPr lang="sv-SE" altLang="sv-SE" sz="2000" dirty="0" err="1" smtClean="0">
                <a:solidFill>
                  <a:schemeClr val="accent1"/>
                </a:solidFill>
              </a:rPr>
              <a:t>disease</a:t>
            </a:r>
            <a:endParaRPr lang="sv-SE" altLang="sv-SE" sz="20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000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000" dirty="0" err="1" smtClean="0">
                <a:solidFill>
                  <a:schemeClr val="accent1"/>
                </a:solidFill>
              </a:rPr>
              <a:t>Chemical</a:t>
            </a:r>
            <a:r>
              <a:rPr lang="sv-SE" altLang="sv-SE" sz="2000" dirty="0" smtClean="0">
                <a:solidFill>
                  <a:schemeClr val="accent1"/>
                </a:solidFill>
              </a:rPr>
              <a:t> modulators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endParaRPr lang="sv-SE" altLang="sv-SE" sz="2400" dirty="0" smtClean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sv-SE" altLang="sv-SE" sz="2400" b="1" dirty="0" err="1" smtClean="0">
                <a:solidFill>
                  <a:schemeClr val="accent1"/>
                </a:solidFill>
              </a:rPr>
              <a:t>Detailed</a:t>
            </a:r>
            <a:r>
              <a:rPr lang="sv-SE" altLang="sv-SE" sz="2400" b="1" dirty="0" smtClean="0">
                <a:solidFill>
                  <a:schemeClr val="accent1"/>
                </a:solidFill>
              </a:rPr>
              <a:t> Review Paper on </a:t>
            </a:r>
            <a:r>
              <a:rPr lang="sv-SE" altLang="sv-SE" sz="2400" b="1" dirty="0" err="1" smtClean="0">
                <a:solidFill>
                  <a:schemeClr val="accent1"/>
                </a:solidFill>
              </a:rPr>
              <a:t>retinoids</a:t>
            </a:r>
            <a:endParaRPr lang="sv-SE" altLang="sv-SE" sz="2400" b="1" dirty="0" smtClean="0">
              <a:solidFill>
                <a:schemeClr val="accent1"/>
              </a:solidFill>
            </a:endParaRPr>
          </a:p>
          <a:p>
            <a:pPr marL="742950" lvl="2" indent="-342900"/>
            <a:r>
              <a:rPr lang="sv-SE" altLang="sv-SE" sz="1800" dirty="0" err="1" smtClean="0"/>
              <a:t>Content</a:t>
            </a:r>
            <a:r>
              <a:rPr lang="sv-SE" altLang="sv-SE" sz="1800" dirty="0" smtClean="0"/>
              <a:t>, </a:t>
            </a:r>
            <a:r>
              <a:rPr lang="sv-SE" altLang="sv-SE" sz="1800" dirty="0" err="1" smtClean="0"/>
              <a:t>Time</a:t>
            </a:r>
            <a:r>
              <a:rPr lang="sv-SE" altLang="sv-SE" sz="1800" dirty="0" smtClean="0"/>
              <a:t>-plan, Management/</a:t>
            </a:r>
            <a:r>
              <a:rPr lang="sv-SE" altLang="sv-SE" sz="1800" dirty="0" err="1" smtClean="0"/>
              <a:t>Financing</a:t>
            </a:r>
            <a:endParaRPr lang="sv-SE" altLang="sv-SE" sz="1800" dirty="0" smtClean="0"/>
          </a:p>
          <a:p>
            <a:pPr marL="0" indent="0">
              <a:buFont typeface="Wingdings" pitchFamily="2" charset="2"/>
              <a:buNone/>
            </a:pPr>
            <a:endParaRPr lang="en-GB" altLang="sv-SE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09E79-6314-411D-AFC6-4F51F05D7370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60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>
          <a:xfrm>
            <a:off x="480645" y="797169"/>
            <a:ext cx="7479324" cy="597877"/>
          </a:xfrm>
        </p:spPr>
        <p:txBody>
          <a:bodyPr>
            <a:noAutofit/>
          </a:bodyPr>
          <a:lstStyle/>
          <a:p>
            <a:r>
              <a:rPr lang="sv-SE" altLang="sv-SE" sz="2400" b="1" dirty="0" err="1" smtClean="0"/>
              <a:t>Retinoid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Detailed</a:t>
            </a:r>
            <a:r>
              <a:rPr lang="sv-SE" altLang="sv-SE" sz="2400" b="1" dirty="0" smtClean="0"/>
              <a:t> Review </a:t>
            </a:r>
            <a:r>
              <a:rPr lang="sv-SE" altLang="sv-SE" sz="2400" b="1" dirty="0"/>
              <a:t>Paper: </a:t>
            </a:r>
            <a:r>
              <a:rPr lang="sv-SE" altLang="sv-SE" sz="2400" b="1" dirty="0" smtClean="0"/>
              <a:t>List </a:t>
            </a:r>
            <a:r>
              <a:rPr lang="sv-SE" altLang="sv-SE" sz="2400" b="1" dirty="0" err="1" smtClean="0"/>
              <a:t>of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Content</a:t>
            </a:r>
            <a:endParaRPr lang="sv-SE" altLang="sv-SE" sz="2400" b="1" dirty="0" smtClean="0"/>
          </a:p>
        </p:txBody>
      </p:sp>
      <p:sp>
        <p:nvSpPr>
          <p:cNvPr id="71683" name="TextBox 171"/>
          <p:cNvSpPr txBox="1">
            <a:spLocks noChangeArrowheads="1"/>
          </p:cNvSpPr>
          <p:nvPr/>
        </p:nvSpPr>
        <p:spPr bwMode="auto">
          <a:xfrm>
            <a:off x="-433388" y="94043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376238" y="1594339"/>
            <a:ext cx="8110537" cy="48650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Introduction</a:t>
            </a:r>
            <a:endParaRPr lang="sv-SE" b="1" dirty="0"/>
          </a:p>
          <a:p>
            <a:pPr lvl="1">
              <a:defRPr/>
            </a:pPr>
            <a:r>
              <a:rPr lang="en-US" i="1" dirty="0" smtClean="0"/>
              <a:t>Testing </a:t>
            </a:r>
            <a:r>
              <a:rPr lang="en-US" i="1" dirty="0"/>
              <a:t>and assessment of endocrine disruptors: the OECD 2012 strategy: 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Idea behind OECD 2012 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Conclusions OECD DRP 2012</a:t>
            </a:r>
            <a:endParaRPr lang="sv-SE" i="1" dirty="0"/>
          </a:p>
          <a:p>
            <a:pPr lvl="1">
              <a:defRPr/>
            </a:pPr>
            <a:r>
              <a:rPr lang="en-US" i="1" dirty="0" smtClean="0"/>
              <a:t>Overview</a:t>
            </a:r>
          </a:p>
          <a:p>
            <a:pPr lvl="1">
              <a:defRPr/>
            </a:pPr>
            <a:endParaRPr lang="sv-SE" sz="1400" i="1" dirty="0"/>
          </a:p>
          <a:p>
            <a:pPr>
              <a:defRPr/>
            </a:pPr>
            <a:r>
              <a:rPr lang="en-US" b="1" dirty="0" smtClean="0"/>
              <a:t>The </a:t>
            </a:r>
            <a:r>
              <a:rPr lang="en-US" b="1" dirty="0"/>
              <a:t>Retinoid system </a:t>
            </a:r>
            <a:endParaRPr lang="sv-SE" b="1" dirty="0"/>
          </a:p>
          <a:p>
            <a:pPr lvl="1">
              <a:defRPr/>
            </a:pPr>
            <a:r>
              <a:rPr lang="en-US" i="1" dirty="0"/>
              <a:t>The retinoid receptors 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Retinoid transport and metabolism 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Retinoid function </a:t>
            </a:r>
            <a:endParaRPr lang="sv-SE" i="1" dirty="0"/>
          </a:p>
          <a:p>
            <a:pPr lvl="1">
              <a:defRPr/>
            </a:pPr>
            <a:r>
              <a:rPr lang="en-US" i="1" dirty="0" smtClean="0"/>
              <a:t>Retinoid </a:t>
            </a:r>
            <a:r>
              <a:rPr lang="en-US" i="1" dirty="0"/>
              <a:t>related </a:t>
            </a:r>
            <a:r>
              <a:rPr lang="en-US" i="1" dirty="0" smtClean="0"/>
              <a:t>diseases*</a:t>
            </a:r>
          </a:p>
          <a:p>
            <a:pPr lvl="1">
              <a:defRPr/>
            </a:pPr>
            <a:r>
              <a:rPr lang="en-US" i="1" dirty="0" smtClean="0"/>
              <a:t>Retinoid related anomalies/malformations* </a:t>
            </a:r>
          </a:p>
          <a:p>
            <a:pPr marL="457200" lvl="1" indent="0">
              <a:buNone/>
              <a:defRPr/>
            </a:pPr>
            <a:endParaRPr lang="en-US" i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*which </a:t>
            </a:r>
            <a:r>
              <a:rPr lang="en-US" i="1" dirty="0">
                <a:solidFill>
                  <a:srgbClr val="FF0000"/>
                </a:solidFill>
              </a:rPr>
              <a:t>ones? Narrative approach &amp; physiology experts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sz="1400" i="1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sv-SE" sz="1400" i="1" dirty="0"/>
          </a:p>
          <a:p>
            <a:pPr marL="0" indent="0">
              <a:buFont typeface="Wingdings" charset="2"/>
              <a:buNone/>
              <a:defRPr/>
            </a:pPr>
            <a:endParaRPr lang="sv-SE" kern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53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>
          <a:xfrm>
            <a:off x="480645" y="785446"/>
            <a:ext cx="7350370" cy="597877"/>
          </a:xfrm>
        </p:spPr>
        <p:txBody>
          <a:bodyPr>
            <a:noAutofit/>
          </a:bodyPr>
          <a:lstStyle/>
          <a:p>
            <a:r>
              <a:rPr lang="sv-SE" altLang="sv-SE" sz="2400" b="1" dirty="0" err="1" smtClean="0"/>
              <a:t>Retinoid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Detailed</a:t>
            </a:r>
            <a:r>
              <a:rPr lang="sv-SE" altLang="sv-SE" sz="2400" b="1" dirty="0" smtClean="0"/>
              <a:t> Review Paper </a:t>
            </a:r>
            <a:r>
              <a:rPr lang="sv-SE" altLang="sv-SE" sz="2400" b="1" dirty="0" err="1" smtClean="0"/>
              <a:t>cont</a:t>
            </a:r>
            <a:r>
              <a:rPr lang="sv-SE" altLang="sv-SE" sz="2400" b="1" dirty="0" smtClean="0"/>
              <a:t>..</a:t>
            </a:r>
          </a:p>
        </p:txBody>
      </p:sp>
      <p:sp>
        <p:nvSpPr>
          <p:cNvPr id="71683" name="TextBox 171"/>
          <p:cNvSpPr txBox="1">
            <a:spLocks noChangeArrowheads="1"/>
          </p:cNvSpPr>
          <p:nvPr/>
        </p:nvSpPr>
        <p:spPr bwMode="auto">
          <a:xfrm>
            <a:off x="-433388" y="94043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376238" y="1594339"/>
            <a:ext cx="8228500" cy="48650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/>
              <a:t>Chemicals affecting the Retinoid system</a:t>
            </a:r>
            <a:endParaRPr lang="sv-SE" b="1" dirty="0"/>
          </a:p>
          <a:p>
            <a:pPr lvl="1">
              <a:defRPr/>
            </a:pPr>
            <a:r>
              <a:rPr lang="en-US" i="1" dirty="0"/>
              <a:t>Dioxins, </a:t>
            </a:r>
            <a:r>
              <a:rPr lang="en-US" i="1" dirty="0" smtClean="0"/>
              <a:t>PCBs, </a:t>
            </a:r>
            <a:r>
              <a:rPr lang="en-US" i="1" dirty="0"/>
              <a:t>Brominated flame retardants, </a:t>
            </a:r>
            <a:r>
              <a:rPr lang="en-US" i="1" dirty="0" smtClean="0"/>
              <a:t>PFAS</a:t>
            </a:r>
            <a:endParaRPr lang="sv-SE" i="1" dirty="0"/>
          </a:p>
          <a:p>
            <a:pPr lvl="1">
              <a:defRPr/>
            </a:pPr>
            <a:r>
              <a:rPr lang="en-US" i="1" dirty="0" err="1"/>
              <a:t>Conazoles</a:t>
            </a:r>
            <a:r>
              <a:rPr lang="en-US" i="1" dirty="0"/>
              <a:t>, </a:t>
            </a:r>
            <a:r>
              <a:rPr lang="en-US" i="1" dirty="0" err="1"/>
              <a:t>Organochlorine</a:t>
            </a:r>
            <a:r>
              <a:rPr lang="en-US" i="1" dirty="0"/>
              <a:t> </a:t>
            </a:r>
            <a:r>
              <a:rPr lang="en-US" i="1" dirty="0" smtClean="0"/>
              <a:t>pesticides, </a:t>
            </a:r>
            <a:r>
              <a:rPr lang="en-US" i="1" dirty="0" err="1" smtClean="0"/>
              <a:t>mfl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Ethanol (</a:t>
            </a:r>
            <a:r>
              <a:rPr lang="en-US" i="1" dirty="0" err="1"/>
              <a:t>incl</a:t>
            </a:r>
            <a:r>
              <a:rPr lang="en-US" i="1" dirty="0"/>
              <a:t> Fetal alcohol syndrome)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Retinoid drugs </a:t>
            </a:r>
            <a:r>
              <a:rPr lang="en-US" i="1" dirty="0" err="1"/>
              <a:t>incl</a:t>
            </a:r>
            <a:r>
              <a:rPr lang="en-US" i="1" dirty="0"/>
              <a:t> CYP26  and RALDH2 inhibitors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RAR agonists and RAR antagonists</a:t>
            </a:r>
            <a:endParaRPr lang="sv-SE" i="1" dirty="0"/>
          </a:p>
          <a:p>
            <a:pPr lvl="1">
              <a:defRPr/>
            </a:pPr>
            <a:r>
              <a:rPr lang="en-US" i="1" dirty="0"/>
              <a:t>Chemical mixtures</a:t>
            </a:r>
            <a:endParaRPr lang="sv-SE" i="1" dirty="0"/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b="1" dirty="0"/>
              <a:t>Approaches for testing retinoid system toxicity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(Scooping </a:t>
            </a:r>
            <a:r>
              <a:rPr lang="en-US" sz="1800" dirty="0" smtClean="0">
                <a:solidFill>
                  <a:srgbClr val="FF0000"/>
                </a:solidFill>
              </a:rPr>
              <a:t>effort)</a:t>
            </a:r>
            <a:endParaRPr lang="sv-SE" sz="1800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Conclusions </a:t>
            </a:r>
            <a:r>
              <a:rPr lang="en-US" b="1" dirty="0"/>
              <a:t>and scope of a project establishing retinoid system toxicity </a:t>
            </a:r>
            <a:r>
              <a:rPr lang="en-US" b="1" dirty="0" smtClean="0"/>
              <a:t>testing</a:t>
            </a:r>
            <a:endParaRPr lang="sv-SE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To </a:t>
            </a:r>
            <a:r>
              <a:rPr lang="en-US" b="1" dirty="0"/>
              <a:t>be completed</a:t>
            </a:r>
          </a:p>
          <a:p>
            <a:pPr lvl="1">
              <a:defRPr/>
            </a:pPr>
            <a:endParaRPr lang="en-US" sz="1400" i="1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sv-SE" sz="1400" i="1" dirty="0"/>
          </a:p>
          <a:p>
            <a:pPr marL="0" indent="0">
              <a:buFont typeface="Wingdings" charset="2"/>
              <a:buNone/>
              <a:defRPr/>
            </a:pPr>
            <a:endParaRPr lang="sv-SE" kern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15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ubrik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7527925" cy="808037"/>
          </a:xfrm>
        </p:spPr>
        <p:txBody>
          <a:bodyPr>
            <a:normAutofit/>
          </a:bodyPr>
          <a:lstStyle/>
          <a:p>
            <a:r>
              <a:rPr lang="sv-SE" altLang="sv-SE" sz="2400" b="1" dirty="0" err="1" smtClean="0"/>
              <a:t>Time</a:t>
            </a:r>
            <a:r>
              <a:rPr lang="sv-SE" altLang="sv-SE" sz="2400" b="1" dirty="0" smtClean="0"/>
              <a:t>-plan </a:t>
            </a:r>
            <a:r>
              <a:rPr lang="sv-SE" altLang="sv-SE" sz="1800" i="1" dirty="0" smtClean="0"/>
              <a:t>(</a:t>
            </a:r>
            <a:r>
              <a:rPr lang="sv-SE" altLang="sv-SE" sz="1800" i="1" dirty="0" err="1" smtClean="0"/>
              <a:t>First</a:t>
            </a:r>
            <a:r>
              <a:rPr lang="sv-SE" altLang="sv-SE" sz="1800" i="1" dirty="0" smtClean="0"/>
              <a:t> </a:t>
            </a:r>
            <a:r>
              <a:rPr lang="sv-SE" altLang="sv-SE" sz="1800" i="1" dirty="0" err="1" smtClean="0"/>
              <a:t>revised</a:t>
            </a:r>
            <a:r>
              <a:rPr lang="sv-SE" altLang="sv-SE" sz="1800" i="1" dirty="0" smtClean="0"/>
              <a:t>)</a:t>
            </a:r>
            <a:endParaRPr lang="en-US" altLang="sv-SE" sz="1800" i="1" dirty="0" smtClean="0"/>
          </a:p>
        </p:txBody>
      </p:sp>
      <p:sp>
        <p:nvSpPr>
          <p:cNvPr id="77827" name="Platshållare för innehåll 2"/>
          <p:cNvSpPr>
            <a:spLocks noGrp="1"/>
          </p:cNvSpPr>
          <p:nvPr>
            <p:ph idx="1"/>
          </p:nvPr>
        </p:nvSpPr>
        <p:spPr>
          <a:xfrm>
            <a:off x="395288" y="1840523"/>
            <a:ext cx="8353425" cy="4438040"/>
          </a:xfrm>
        </p:spPr>
        <p:txBody>
          <a:bodyPr/>
          <a:lstStyle/>
          <a:p>
            <a:pPr marL="169863" lvl="2" indent="-169863"/>
            <a:r>
              <a:rPr lang="sv-SE" altLang="sv-SE" sz="2000" dirty="0" smtClean="0"/>
              <a:t>2015/16-2018: </a:t>
            </a:r>
            <a:r>
              <a:rPr lang="sv-SE" altLang="sv-SE" sz="2000" dirty="0" err="1" smtClean="0"/>
              <a:t>Retinoid</a:t>
            </a:r>
            <a:r>
              <a:rPr lang="sv-SE" altLang="sv-SE" sz="2000" dirty="0" smtClean="0"/>
              <a:t> DRP (RAR-RXR)</a:t>
            </a:r>
          </a:p>
          <a:p>
            <a:pPr marL="398463" lvl="3" indent="-169863"/>
            <a:r>
              <a:rPr lang="sv-SE" altLang="sv-SE" sz="2000" dirty="0" smtClean="0"/>
              <a:t> </a:t>
            </a:r>
            <a:r>
              <a:rPr lang="sv-SE" altLang="sv-SE" sz="1800" dirty="0" err="1" smtClean="0"/>
              <a:t>First</a:t>
            </a:r>
            <a:r>
              <a:rPr lang="sv-SE" altLang="sv-SE" sz="1800" dirty="0" smtClean="0"/>
              <a:t> </a:t>
            </a:r>
            <a:r>
              <a:rPr lang="sv-SE" altLang="sv-SE" sz="1800" dirty="0" err="1" smtClean="0"/>
              <a:t>preliminary</a:t>
            </a:r>
            <a:r>
              <a:rPr lang="sv-SE" altLang="sv-SE" sz="1800" dirty="0" smtClean="0"/>
              <a:t> draft </a:t>
            </a:r>
            <a:r>
              <a:rPr lang="sv-SE" altLang="sv-SE" sz="1800" dirty="0" err="1" smtClean="0"/>
              <a:t>developed</a:t>
            </a:r>
            <a:r>
              <a:rPr lang="sv-SE" altLang="sv-SE" sz="1800" dirty="0" smtClean="0"/>
              <a:t> over a 6 </a:t>
            </a:r>
            <a:r>
              <a:rPr lang="sv-SE" altLang="sv-SE" sz="1800" dirty="0" err="1" smtClean="0"/>
              <a:t>month</a:t>
            </a:r>
            <a:r>
              <a:rPr lang="sv-SE" altLang="sv-SE" sz="1800" dirty="0" smtClean="0"/>
              <a:t> period </a:t>
            </a:r>
            <a:r>
              <a:rPr lang="sv-SE" altLang="sv-SE" sz="1800" dirty="0" err="1" smtClean="0"/>
              <a:t>to</a:t>
            </a:r>
            <a:r>
              <a:rPr lang="sv-SE" altLang="sv-SE" sz="1800" dirty="0" smtClean="0"/>
              <a:t> be </a:t>
            </a:r>
            <a:r>
              <a:rPr lang="sv-SE" altLang="sv-SE" sz="1800" dirty="0" err="1" smtClean="0"/>
              <a:t>used</a:t>
            </a:r>
            <a:r>
              <a:rPr lang="sv-SE" altLang="sv-SE" sz="1800" dirty="0" smtClean="0"/>
              <a:t> as a starting material for a workshop/</a:t>
            </a:r>
            <a:r>
              <a:rPr lang="sv-SE" altLang="sv-SE" sz="1800" dirty="0" err="1" smtClean="0"/>
              <a:t>working</a:t>
            </a:r>
            <a:r>
              <a:rPr lang="sv-SE" altLang="sv-SE" sz="1800" dirty="0" smtClean="0"/>
              <a:t> meeting </a:t>
            </a:r>
            <a:r>
              <a:rPr lang="sv-SE" altLang="sv-SE" sz="1800" dirty="0" err="1" smtClean="0"/>
              <a:t>during</a:t>
            </a:r>
            <a:r>
              <a:rPr lang="sv-SE" altLang="sv-SE" sz="1800" dirty="0" smtClean="0"/>
              <a:t> 2016. </a:t>
            </a:r>
          </a:p>
          <a:p>
            <a:pPr marL="398463" lvl="3" indent="-169863"/>
            <a:endParaRPr lang="sv-SE" altLang="sv-SE" sz="2000" dirty="0" smtClean="0"/>
          </a:p>
          <a:p>
            <a:pPr marL="169863" lvl="2" indent="-169863"/>
            <a:r>
              <a:rPr lang="sv-SE" altLang="sv-SE" sz="2000" dirty="0" smtClean="0"/>
              <a:t>2017-2019: </a:t>
            </a:r>
            <a:r>
              <a:rPr lang="sv-SE" altLang="sv-SE" sz="2000" dirty="0" err="1" smtClean="0"/>
              <a:t>Retinoid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Scoping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Effort</a:t>
            </a:r>
            <a:r>
              <a:rPr lang="sv-SE" altLang="sv-SE" sz="2000" dirty="0" smtClean="0"/>
              <a:t> (RSE)</a:t>
            </a:r>
          </a:p>
          <a:p>
            <a:pPr marL="169863" lvl="2" indent="-169863"/>
            <a:endParaRPr lang="sv-SE" altLang="sv-SE" sz="2000" dirty="0" smtClean="0"/>
          </a:p>
          <a:p>
            <a:pPr marL="169863" lvl="2" indent="-169863"/>
            <a:r>
              <a:rPr lang="sv-SE" altLang="sv-SE" sz="2000" dirty="0" smtClean="0"/>
              <a:t>2017-2019: Minor AOP </a:t>
            </a:r>
            <a:r>
              <a:rPr lang="sv-SE" altLang="sv-SE" sz="2000" dirty="0" err="1" smtClean="0"/>
              <a:t>efforts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related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to</a:t>
            </a:r>
            <a:r>
              <a:rPr lang="sv-SE" altLang="sv-SE" sz="2000" dirty="0" smtClean="0"/>
              <a:t> the </a:t>
            </a:r>
            <a:r>
              <a:rPr lang="sv-SE" altLang="sv-SE" sz="2000" dirty="0" err="1" smtClean="0"/>
              <a:t>retinoid</a:t>
            </a:r>
            <a:r>
              <a:rPr lang="sv-SE" altLang="sv-SE" sz="2000" dirty="0" smtClean="0"/>
              <a:t> system</a:t>
            </a:r>
          </a:p>
          <a:p>
            <a:pPr marL="169863" lvl="2" indent="-169863"/>
            <a:endParaRPr lang="sv-SE" altLang="sv-SE" sz="2000" dirty="0" smtClean="0"/>
          </a:p>
          <a:p>
            <a:pPr marL="169863" lvl="2" indent="-169863"/>
            <a:r>
              <a:rPr lang="sv-SE" altLang="sv-SE" sz="2000" dirty="0" smtClean="0"/>
              <a:t>No </a:t>
            </a:r>
            <a:r>
              <a:rPr lang="sv-SE" altLang="sv-SE" sz="2000" dirty="0" err="1" smtClean="0"/>
              <a:t>timeplanning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yet</a:t>
            </a:r>
            <a:r>
              <a:rPr lang="sv-SE" altLang="sv-SE" sz="2000" dirty="0" smtClean="0"/>
              <a:t> for </a:t>
            </a:r>
            <a:r>
              <a:rPr lang="sv-SE" altLang="sv-SE" sz="2000" dirty="0" err="1" smtClean="0"/>
              <a:t>work</a:t>
            </a:r>
            <a:r>
              <a:rPr lang="sv-SE" altLang="sv-SE" sz="2000" dirty="0" smtClean="0"/>
              <a:t> on VDR or PPAR</a:t>
            </a:r>
          </a:p>
          <a:p>
            <a:pPr marL="169863" lvl="2" indent="-169863"/>
            <a:endParaRPr lang="sv-SE" altLang="sv-SE" sz="2400" dirty="0" smtClean="0"/>
          </a:p>
          <a:p>
            <a:pPr marL="169863" lvl="2" indent="-169863"/>
            <a:endParaRPr lang="sv-SE" altLang="sv-SE" sz="2400" dirty="0" smtClean="0"/>
          </a:p>
          <a:p>
            <a:pPr marL="169863" lvl="2" indent="-169863"/>
            <a:endParaRPr lang="sv-SE" altLang="sv-SE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EF8D6-8DD7-4692-BC1E-10AF5798B326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4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>
          <a:xfrm>
            <a:off x="480645" y="785446"/>
            <a:ext cx="6708775" cy="597877"/>
          </a:xfrm>
        </p:spPr>
        <p:txBody>
          <a:bodyPr>
            <a:noAutofit/>
          </a:bodyPr>
          <a:lstStyle/>
          <a:p>
            <a:r>
              <a:rPr lang="sv-SE" altLang="sv-SE" sz="2400" b="1" dirty="0" err="1" smtClean="0"/>
              <a:t>Managment</a:t>
            </a:r>
            <a:r>
              <a:rPr lang="sv-SE" altLang="sv-SE" sz="2400" b="1" dirty="0" smtClean="0"/>
              <a:t>/</a:t>
            </a:r>
            <a:r>
              <a:rPr lang="sv-SE" altLang="sv-SE" sz="2400" b="1" dirty="0" err="1" smtClean="0"/>
              <a:t>Financing</a:t>
            </a:r>
            <a:r>
              <a:rPr lang="sv-SE" altLang="sv-SE" sz="2400" b="1" dirty="0" smtClean="0"/>
              <a:t>, </a:t>
            </a:r>
            <a:r>
              <a:rPr lang="sv-SE" altLang="sv-SE" sz="2400" b="1" dirty="0" err="1" smtClean="0"/>
              <a:t>Working</a:t>
            </a:r>
            <a:r>
              <a:rPr lang="sv-SE" altLang="sv-SE" sz="2400" b="1" dirty="0" smtClean="0"/>
              <a:t> process</a:t>
            </a:r>
          </a:p>
        </p:txBody>
      </p:sp>
      <p:sp>
        <p:nvSpPr>
          <p:cNvPr id="71683" name="TextBox 171"/>
          <p:cNvSpPr txBox="1">
            <a:spLocks noChangeArrowheads="1"/>
          </p:cNvSpPr>
          <p:nvPr/>
        </p:nvSpPr>
        <p:spPr bwMode="auto">
          <a:xfrm>
            <a:off x="-433388" y="94043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v-SE" altLang="sv-SE" sz="2400">
              <a:latin typeface="Times" pitchFamily="1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376238" y="1594339"/>
            <a:ext cx="8110537" cy="48650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sv-SE" sz="1800" dirty="0" smtClean="0"/>
              <a:t>In </a:t>
            </a:r>
            <a:r>
              <a:rPr lang="en-US" altLang="sv-SE" sz="1800" dirty="0"/>
              <a:t>kind and external resources needed for planning, </a:t>
            </a:r>
            <a:r>
              <a:rPr lang="en-US" altLang="sv-SE" sz="1800" dirty="0" err="1"/>
              <a:t>draftings</a:t>
            </a:r>
            <a:r>
              <a:rPr lang="en-US" altLang="sv-SE" sz="1800" dirty="0"/>
              <a:t> and meetings</a:t>
            </a:r>
          </a:p>
          <a:p>
            <a:pPr lvl="1"/>
            <a:r>
              <a:rPr lang="en-US" altLang="sv-SE" sz="1600" dirty="0"/>
              <a:t>OECD </a:t>
            </a:r>
            <a:r>
              <a:rPr lang="en-US" altLang="sv-SE" sz="1600" dirty="0" err="1" smtClean="0"/>
              <a:t>Secretariate</a:t>
            </a:r>
            <a:r>
              <a:rPr lang="en-US" altLang="sv-SE" sz="1600" dirty="0" smtClean="0"/>
              <a:t>; Swedish </a:t>
            </a:r>
            <a:r>
              <a:rPr lang="en-US" altLang="sv-SE" sz="1600" dirty="0" err="1"/>
              <a:t>secretariate</a:t>
            </a:r>
            <a:r>
              <a:rPr lang="en-US" altLang="sv-SE" sz="1600" dirty="0"/>
              <a:t> – Kemi/IMM</a:t>
            </a:r>
          </a:p>
          <a:p>
            <a:pPr lvl="1"/>
            <a:r>
              <a:rPr lang="en-US" altLang="sv-SE" sz="1600" dirty="0"/>
              <a:t>Nordic working group – </a:t>
            </a:r>
            <a:r>
              <a:rPr lang="en-US" altLang="sv-SE" sz="1600" dirty="0" err="1"/>
              <a:t>NordUtte</a:t>
            </a:r>
            <a:endParaRPr lang="en-US" altLang="sv-SE" sz="1600" dirty="0"/>
          </a:p>
          <a:p>
            <a:pPr lvl="1"/>
            <a:r>
              <a:rPr lang="en-US" altLang="sv-SE" sz="1600" dirty="0"/>
              <a:t>International scientific lead of DRP development – under establishment</a:t>
            </a:r>
          </a:p>
          <a:p>
            <a:pPr lvl="1"/>
            <a:r>
              <a:rPr lang="en-US" altLang="sv-SE" sz="1600" dirty="0" smtClean="0"/>
              <a:t>DRP Chapter responsibilities – under establishment</a:t>
            </a:r>
            <a:endParaRPr lang="en-US" altLang="sv-SE" sz="1600" dirty="0"/>
          </a:p>
          <a:p>
            <a:endParaRPr lang="en-US" altLang="sv-SE" sz="1800" dirty="0"/>
          </a:p>
          <a:p>
            <a:r>
              <a:rPr lang="en-US" altLang="sv-SE" sz="1800" dirty="0" smtClean="0"/>
              <a:t>Several scientific open </a:t>
            </a:r>
            <a:r>
              <a:rPr lang="en-US" altLang="sv-SE" sz="1800" dirty="0"/>
              <a:t>workshops – in </a:t>
            </a:r>
            <a:r>
              <a:rPr lang="en-US" altLang="sv-SE" sz="1800" dirty="0" smtClean="0"/>
              <a:t>planning</a:t>
            </a:r>
          </a:p>
          <a:p>
            <a:endParaRPr lang="en-US" altLang="sv-SE" sz="1800" dirty="0" smtClean="0"/>
          </a:p>
          <a:p>
            <a:r>
              <a:rPr lang="en-US" altLang="sv-SE" sz="1800" dirty="0" smtClean="0"/>
              <a:t>F2F and TC meetings – in planning</a:t>
            </a:r>
          </a:p>
          <a:p>
            <a:endParaRPr lang="en-US" altLang="sv-SE" sz="1800" dirty="0" smtClean="0"/>
          </a:p>
          <a:p>
            <a:r>
              <a:rPr lang="en-US" altLang="sv-SE" sz="1800" dirty="0"/>
              <a:t>Need of experts both in physiology/public health and in </a:t>
            </a:r>
            <a:r>
              <a:rPr lang="en-US" altLang="sv-SE" sz="1800" dirty="0" smtClean="0"/>
              <a:t>toxicology/pharmacology. </a:t>
            </a:r>
            <a:r>
              <a:rPr lang="en-US" altLang="sv-SE" sz="1800" dirty="0"/>
              <a:t>Thus </a:t>
            </a:r>
            <a:r>
              <a:rPr lang="sv-SE" altLang="sv-SE" sz="1800" dirty="0"/>
              <a:t>a broad </a:t>
            </a:r>
            <a:r>
              <a:rPr lang="sv-SE" altLang="sv-SE" sz="1800" dirty="0" err="1"/>
              <a:t>collaboration</a:t>
            </a:r>
            <a:r>
              <a:rPr lang="sv-SE" altLang="sv-SE" sz="1800" dirty="0"/>
              <a:t> </a:t>
            </a:r>
            <a:r>
              <a:rPr lang="sv-SE" altLang="sv-SE" sz="1800" dirty="0" err="1"/>
              <a:t>among</a:t>
            </a:r>
            <a:r>
              <a:rPr lang="sv-SE" altLang="sv-SE" sz="1800" dirty="0"/>
              <a:t> </a:t>
            </a:r>
            <a:r>
              <a:rPr lang="sv-SE" altLang="sv-SE" sz="1800" dirty="0" err="1"/>
              <a:t>member</a:t>
            </a:r>
            <a:r>
              <a:rPr lang="sv-SE" altLang="sv-SE" sz="1800" dirty="0"/>
              <a:t> </a:t>
            </a:r>
            <a:r>
              <a:rPr lang="sv-SE" altLang="sv-SE" sz="1800" dirty="0" err="1"/>
              <a:t>states</a:t>
            </a:r>
            <a:r>
              <a:rPr lang="sv-SE" altLang="sv-SE" sz="1800" dirty="0"/>
              <a:t> and different </a:t>
            </a:r>
            <a:r>
              <a:rPr lang="sv-SE" altLang="sv-SE" sz="1800" dirty="0" err="1"/>
              <a:t>categories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of</a:t>
            </a:r>
            <a:r>
              <a:rPr lang="sv-SE" altLang="sv-SE" sz="1800" dirty="0"/>
              <a:t> </a:t>
            </a:r>
            <a:r>
              <a:rPr lang="sv-SE" altLang="sv-SE" sz="1800" dirty="0" err="1"/>
              <a:t>stakeholders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will</a:t>
            </a:r>
            <a:r>
              <a:rPr lang="sv-SE" altLang="sv-SE" sz="1800" dirty="0"/>
              <a:t> be </a:t>
            </a:r>
            <a:r>
              <a:rPr lang="sv-SE" altLang="sv-SE" sz="1800" dirty="0" err="1" smtClean="0"/>
              <a:t>needed</a:t>
            </a:r>
            <a:r>
              <a:rPr lang="sv-SE" altLang="sv-SE" sz="1800" dirty="0" smtClean="0"/>
              <a:t> from </a:t>
            </a:r>
            <a:r>
              <a:rPr lang="en-US" altLang="sv-SE" sz="1800" dirty="0" smtClean="0"/>
              <a:t>academia</a:t>
            </a:r>
            <a:r>
              <a:rPr lang="en-US" altLang="sv-SE" sz="1800" dirty="0"/>
              <a:t>, regulatory </a:t>
            </a:r>
            <a:r>
              <a:rPr lang="en-US" altLang="sv-SE" sz="1800" dirty="0" smtClean="0"/>
              <a:t>agencies, and industry. Broad </a:t>
            </a:r>
            <a:r>
              <a:rPr lang="en-US" altLang="sv-SE" sz="1800" dirty="0"/>
              <a:t>expertise and anchoring needed in the DRP development and/or </a:t>
            </a:r>
            <a:r>
              <a:rPr lang="en-US" altLang="sv-SE" sz="1800" dirty="0" smtClean="0"/>
              <a:t>workshop discussions.</a:t>
            </a:r>
            <a:endParaRPr lang="en-US" altLang="sv-SE" sz="1800" dirty="0"/>
          </a:p>
          <a:p>
            <a:endParaRPr lang="en-US" altLang="sv-SE" sz="1800" dirty="0"/>
          </a:p>
          <a:p>
            <a:endParaRPr lang="en-US" altLang="sv-SE" sz="1800" dirty="0"/>
          </a:p>
          <a:p>
            <a:endParaRPr lang="en-US" altLang="sv-SE" sz="1800" dirty="0" smtClean="0"/>
          </a:p>
          <a:p>
            <a:pPr lvl="1">
              <a:defRPr/>
            </a:pPr>
            <a:endParaRPr lang="en-US" sz="1400" i="1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sv-SE" sz="1400" i="1" dirty="0"/>
          </a:p>
          <a:p>
            <a:pPr marL="0" indent="0">
              <a:buFont typeface="Wingdings" charset="2"/>
              <a:buNone/>
              <a:defRPr/>
            </a:pPr>
            <a:endParaRPr lang="sv-SE" kern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07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415" y="836613"/>
            <a:ext cx="8194431" cy="769449"/>
          </a:xfrm>
        </p:spPr>
        <p:txBody>
          <a:bodyPr>
            <a:noAutofit/>
          </a:bodyPr>
          <a:lstStyle/>
          <a:p>
            <a:r>
              <a:rPr lang="sv-SE" sz="2400" b="1" dirty="0" smtClean="0"/>
              <a:t>OECD 2012: </a:t>
            </a:r>
            <a:r>
              <a:rPr lang="sv-SE" sz="2400" b="1" dirty="0" err="1"/>
              <a:t>Detailed</a:t>
            </a:r>
            <a:r>
              <a:rPr lang="sv-SE" sz="2400" b="1" dirty="0"/>
              <a:t> Review </a:t>
            </a:r>
            <a:r>
              <a:rPr lang="sv-SE" sz="2400" b="1" dirty="0" smtClean="0"/>
              <a:t>Paper 178 on </a:t>
            </a:r>
            <a:r>
              <a:rPr lang="sv-SE" sz="2400" b="1" dirty="0"/>
              <a:t>EDC </a:t>
            </a:r>
            <a:r>
              <a:rPr lang="sv-SE" sz="2400" b="1" dirty="0" err="1" smtClean="0"/>
              <a:t>testing</a:t>
            </a:r>
            <a:endParaRPr lang="sv-SE" altLang="sv-SE" sz="24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7" y="1735015"/>
            <a:ext cx="3041164" cy="41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585" y="1582615"/>
            <a:ext cx="474784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2000" dirty="0" smtClean="0"/>
              <a:t>DRP178 illustrates the </a:t>
            </a:r>
            <a:r>
              <a:rPr lang="sv-SE" altLang="sv-SE" sz="2000" dirty="0" err="1" smtClean="0"/>
              <a:t>need</a:t>
            </a:r>
            <a:r>
              <a:rPr lang="sv-SE" altLang="sv-SE" sz="2000" dirty="0" smtClean="0"/>
              <a:t>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smtClean="0"/>
              <a:t>ED </a:t>
            </a:r>
            <a:r>
              <a:rPr lang="sv-SE" altLang="sv-SE" sz="2000" dirty="0"/>
              <a:t>screening and </a:t>
            </a:r>
            <a:r>
              <a:rPr lang="sv-SE" altLang="sv-SE" sz="2000" dirty="0" err="1"/>
              <a:t>testing</a:t>
            </a:r>
            <a:r>
              <a:rPr lang="sv-SE" altLang="sv-SE" sz="2000" dirty="0"/>
              <a:t> </a:t>
            </a:r>
            <a:r>
              <a:rPr lang="sv-SE" altLang="sv-SE" sz="2000" dirty="0" err="1" smtClean="0"/>
              <a:t>methods</a:t>
            </a:r>
            <a:r>
              <a:rPr lang="sv-SE" altLang="sv-SE" sz="2000" dirty="0" smtClean="0"/>
              <a:t>/markers </a:t>
            </a:r>
            <a:r>
              <a:rPr lang="sv-SE" altLang="sv-SE" sz="2000" dirty="0" err="1" smtClean="0"/>
              <a:t>beyond</a:t>
            </a:r>
            <a:r>
              <a:rPr lang="sv-SE" altLang="sv-SE" sz="2000" dirty="0" smtClean="0"/>
              <a:t> EATS and proposes </a:t>
            </a:r>
            <a:r>
              <a:rPr lang="sv-SE" altLang="sv-SE" sz="2000" dirty="0" err="1" smtClean="0"/>
              <a:t>that</a:t>
            </a:r>
            <a:r>
              <a:rPr lang="sv-SE" altLang="sv-SE" sz="2000" dirty="0" smtClean="0"/>
              <a:t>: </a:t>
            </a:r>
          </a:p>
          <a:p>
            <a:endParaRPr lang="sv-SE" alt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sz="2000" dirty="0" smtClean="0"/>
              <a:t>a </a:t>
            </a:r>
            <a:r>
              <a:rPr lang="sv-SE" sz="2000" dirty="0" err="1"/>
              <a:t>broader</a:t>
            </a:r>
            <a:r>
              <a:rPr lang="sv-SE" sz="2000" dirty="0"/>
              <a:t> </a:t>
            </a:r>
            <a:r>
              <a:rPr lang="sv-SE" sz="2000" dirty="0" err="1"/>
              <a:t>scope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endocrine</a:t>
            </a:r>
            <a:r>
              <a:rPr lang="sv-SE" sz="2000" dirty="0"/>
              <a:t> and </a:t>
            </a:r>
            <a:r>
              <a:rPr lang="sv-SE" sz="2000" dirty="0" err="1"/>
              <a:t>metabolic</a:t>
            </a:r>
            <a:r>
              <a:rPr lang="sv-SE" sz="2000" dirty="0"/>
              <a:t> </a:t>
            </a:r>
            <a:r>
              <a:rPr lang="sv-SE" sz="2000" dirty="0" smtClean="0"/>
              <a:t>system is adressed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sz="2000" dirty="0" err="1" smtClean="0"/>
              <a:t>large</a:t>
            </a:r>
            <a:r>
              <a:rPr lang="sv-SE" altLang="sv-SE" sz="2000" dirty="0" smtClean="0"/>
              <a:t> </a:t>
            </a:r>
            <a:r>
              <a:rPr lang="sv-SE" altLang="sv-SE" sz="2000" dirty="0" err="1"/>
              <a:t>scale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omics</a:t>
            </a:r>
            <a:r>
              <a:rPr lang="sv-SE" altLang="sv-SE" sz="2000" dirty="0"/>
              <a:t> </a:t>
            </a:r>
            <a:r>
              <a:rPr lang="sv-SE" altLang="sv-SE" sz="2000" dirty="0" smtClean="0"/>
              <a:t>&amp; </a:t>
            </a:r>
            <a:r>
              <a:rPr lang="sv-SE" altLang="sv-SE" sz="2000" dirty="0"/>
              <a:t>bioinformatics </a:t>
            </a:r>
            <a:r>
              <a:rPr lang="sv-SE" altLang="sv-SE" sz="2000" dirty="0" err="1" smtClean="0"/>
              <a:t>methodologies</a:t>
            </a:r>
            <a:r>
              <a:rPr lang="sv-SE" altLang="sv-SE" sz="2000" dirty="0"/>
              <a:t> </a:t>
            </a:r>
            <a:r>
              <a:rPr lang="sv-SE" altLang="sv-SE" sz="2000" dirty="0" err="1" smtClean="0"/>
              <a:t>are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used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to</a:t>
            </a:r>
            <a:r>
              <a:rPr lang="sv-SE" altLang="sv-SE" sz="2000" dirty="0" smtClean="0"/>
              <a:t> </a:t>
            </a:r>
            <a:r>
              <a:rPr lang="sv-SE" altLang="sv-SE" sz="2000" dirty="0" err="1"/>
              <a:t>clarify</a:t>
            </a:r>
            <a:r>
              <a:rPr lang="sv-SE" altLang="sv-SE" sz="2000" dirty="0"/>
              <a:t> </a:t>
            </a:r>
            <a:r>
              <a:rPr lang="sv-SE" altLang="sv-SE" sz="2000" dirty="0" err="1" smtClean="0"/>
              <a:t>AOPs</a:t>
            </a:r>
            <a:r>
              <a:rPr lang="sv-SE" altLang="sv-SE" sz="2000" dirty="0" smtClean="0"/>
              <a:t> and MOAs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alt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sz="2000" dirty="0"/>
              <a:t>existing TGs </a:t>
            </a:r>
            <a:r>
              <a:rPr lang="sv-SE" altLang="sv-SE" sz="2000" dirty="0" err="1" smtClean="0"/>
              <a:t>are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further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enhanced</a:t>
            </a:r>
            <a:r>
              <a:rPr lang="sv-SE" altLang="sv-SE" sz="2000" dirty="0" smtClean="0"/>
              <a:t> </a:t>
            </a:r>
            <a:r>
              <a:rPr lang="sv-SE" altLang="sv-SE" sz="2000" dirty="0"/>
              <a:t>and </a:t>
            </a:r>
            <a:r>
              <a:rPr lang="sv-SE" altLang="sv-SE" sz="2000" dirty="0" err="1" smtClean="0"/>
              <a:t>developed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with</a:t>
            </a:r>
            <a:r>
              <a:rPr lang="sv-SE" altLang="sv-SE" sz="2000" dirty="0" smtClean="0"/>
              <a:t> ED end-</a:t>
            </a:r>
            <a:r>
              <a:rPr lang="sv-SE" altLang="sv-SE" sz="2000" dirty="0" err="1" smtClean="0"/>
              <a:t>points</a:t>
            </a:r>
            <a:r>
              <a:rPr lang="sv-SE" altLang="sv-SE" sz="2000" dirty="0" smtClean="0"/>
              <a:t>, i.e. </a:t>
            </a:r>
            <a:r>
              <a:rPr lang="sv-SE" altLang="sv-SE" sz="2000" dirty="0" err="1" smtClean="0"/>
              <a:t>both</a:t>
            </a:r>
            <a:r>
              <a:rPr lang="sv-SE" altLang="sv-SE" sz="2000" dirty="0" smtClean="0"/>
              <a:t> EATS and </a:t>
            </a:r>
            <a:r>
              <a:rPr lang="sv-SE" altLang="sv-SE" sz="2000" dirty="0" err="1" smtClean="0"/>
              <a:t>beyond</a:t>
            </a:r>
            <a:endParaRPr lang="sv-SE" sz="2000" dirty="0"/>
          </a:p>
          <a:p>
            <a:endParaRPr lang="sv-S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1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200" b="1" dirty="0" smtClean="0"/>
              <a:t>Thank you!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539750" y="2276475"/>
            <a:ext cx="8135938" cy="3889863"/>
          </a:xfrm>
        </p:spPr>
        <p:txBody>
          <a:bodyPr>
            <a:normAutofit/>
          </a:bodyPr>
          <a:lstStyle/>
          <a:p>
            <a:r>
              <a:rPr lang="en-US" altLang="sv-SE" sz="2800" dirty="0" smtClean="0"/>
              <a:t>Need and room for data!</a:t>
            </a:r>
          </a:p>
          <a:p>
            <a:r>
              <a:rPr lang="en-US" altLang="sv-SE" sz="2800" dirty="0" smtClean="0"/>
              <a:t>Need and room for competence!</a:t>
            </a:r>
          </a:p>
          <a:p>
            <a:endParaRPr lang="en-US" altLang="sv-SE" sz="2800" dirty="0" smtClean="0"/>
          </a:p>
          <a:p>
            <a:r>
              <a:rPr lang="en-US" altLang="sv-SE" sz="2800" b="1" dirty="0" smtClean="0"/>
              <a:t>Take contact! </a:t>
            </a:r>
          </a:p>
          <a:p>
            <a:pPr lvl="1"/>
            <a:r>
              <a:rPr lang="en-US" altLang="sv-SE" sz="2800" i="1" dirty="0" smtClean="0">
                <a:hlinkClick r:id="rId3"/>
              </a:rPr>
              <a:t>helen.hakansson@ki.se</a:t>
            </a:r>
            <a:endParaRPr lang="en-US" altLang="sv-SE" sz="2800" i="1" dirty="0" smtClean="0"/>
          </a:p>
          <a:p>
            <a:pPr lvl="1"/>
            <a:r>
              <a:rPr lang="en-US" altLang="sv-SE" sz="2800" i="1" dirty="0" smtClean="0">
                <a:hlinkClick r:id="rId4"/>
              </a:rPr>
              <a:t>yvonne.andersson@kemi.se</a:t>
            </a:r>
            <a:r>
              <a:rPr lang="en-US" altLang="sv-SE" sz="2800" i="1" dirty="0" smtClean="0"/>
              <a:t> </a:t>
            </a:r>
          </a:p>
          <a:p>
            <a:endParaRPr lang="en-US" altLang="sv-SE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2895600" cy="228600"/>
          </a:xfrm>
        </p:spPr>
        <p:txBody>
          <a:bodyPr/>
          <a:lstStyle/>
          <a:p>
            <a:pPr algn="l">
              <a:defRPr/>
            </a:pPr>
            <a:fld id="{1D00C2D0-B96E-4B85-A090-FC95161E4717}" type="slidenum">
              <a:rPr lang="sv-SE" b="0" smtClean="0"/>
              <a:pPr algn="l">
                <a:defRPr/>
              </a:pPr>
              <a:t>30</a:t>
            </a:fld>
            <a:endParaRPr lang="sv-SE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49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924312" cy="769449"/>
          </a:xfrm>
        </p:spPr>
        <p:txBody>
          <a:bodyPr>
            <a:noAutofit/>
          </a:bodyPr>
          <a:lstStyle/>
          <a:p>
            <a:r>
              <a:rPr lang="sv-SE" sz="2000" b="1" dirty="0" err="1" smtClean="0"/>
              <a:t>Background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DRP178: 20 </a:t>
            </a:r>
            <a:r>
              <a:rPr lang="sv-SE" sz="2000" b="1" dirty="0" err="1"/>
              <a:t>years</a:t>
            </a:r>
            <a:r>
              <a:rPr lang="sv-SE" sz="2000" b="1" dirty="0"/>
              <a:t> </a:t>
            </a:r>
            <a:r>
              <a:rPr lang="sv-SE" sz="2000" b="1" dirty="0" err="1"/>
              <a:t>of</a:t>
            </a:r>
            <a:r>
              <a:rPr lang="sv-SE" sz="2000" b="1" dirty="0"/>
              <a:t> </a:t>
            </a:r>
            <a:r>
              <a:rPr lang="sv-SE" sz="2000" b="1" dirty="0" err="1"/>
              <a:t>knowledge-building</a:t>
            </a:r>
            <a:r>
              <a:rPr lang="sv-SE" sz="2000" b="1" dirty="0"/>
              <a:t> has </a:t>
            </a:r>
            <a:r>
              <a:rPr lang="sv-SE" sz="2000" b="1" dirty="0" err="1"/>
              <a:t>broaden</a:t>
            </a:r>
            <a:r>
              <a:rPr lang="sv-SE" sz="2000" b="1" dirty="0"/>
              <a:t> </a:t>
            </a:r>
            <a:r>
              <a:rPr lang="sv-SE" sz="2000" b="1" dirty="0" err="1"/>
              <a:t>our</a:t>
            </a:r>
            <a:r>
              <a:rPr lang="sv-SE" sz="2000" b="1" dirty="0"/>
              <a:t> </a:t>
            </a:r>
            <a:r>
              <a:rPr lang="sv-SE" sz="2000" b="1" dirty="0" err="1"/>
              <a:t>views</a:t>
            </a:r>
            <a:r>
              <a:rPr lang="sv-SE" sz="2000" b="1" dirty="0"/>
              <a:t> on </a:t>
            </a:r>
            <a:r>
              <a:rPr lang="sv-SE" sz="2000" b="1" dirty="0" err="1"/>
              <a:t>endocrinology</a:t>
            </a:r>
            <a:r>
              <a:rPr lang="sv-SE" sz="2000" b="1" dirty="0"/>
              <a:t> and </a:t>
            </a:r>
            <a:r>
              <a:rPr lang="sv-SE" sz="2000" b="1" dirty="0" err="1"/>
              <a:t>endocrine</a:t>
            </a:r>
            <a:r>
              <a:rPr lang="sv-SE" sz="2000" b="1" dirty="0"/>
              <a:t> </a:t>
            </a:r>
            <a:r>
              <a:rPr lang="sv-SE" sz="2000" b="1" dirty="0" err="1"/>
              <a:t>disruption</a:t>
            </a:r>
            <a:r>
              <a:rPr lang="sv-SE" sz="2000" b="1" dirty="0"/>
              <a:t> </a:t>
            </a:r>
            <a:endParaRPr lang="sv-SE" altLang="sv-SE" sz="2000" b="1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723293"/>
            <a:ext cx="8182707" cy="451240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sz="2200" dirty="0" err="1"/>
              <a:t>Many</a:t>
            </a:r>
            <a:r>
              <a:rPr lang="sv-SE" sz="2200" dirty="0"/>
              <a:t> </a:t>
            </a:r>
            <a:r>
              <a:rPr lang="sv-SE" sz="2200" dirty="0" err="1"/>
              <a:t>more</a:t>
            </a:r>
            <a:r>
              <a:rPr lang="sv-SE" sz="2200" dirty="0"/>
              <a:t> </a:t>
            </a:r>
            <a:r>
              <a:rPr lang="sv-SE" sz="2200" dirty="0" err="1"/>
              <a:t>hormone</a:t>
            </a:r>
            <a:r>
              <a:rPr lang="sv-SE" sz="2200" dirty="0"/>
              <a:t> receptors in focus</a:t>
            </a:r>
          </a:p>
          <a:p>
            <a:pPr lvl="1">
              <a:defRPr/>
            </a:pPr>
            <a:r>
              <a:rPr lang="sv-SE" dirty="0"/>
              <a:t>ER, AR, TR (EAT)</a:t>
            </a:r>
          </a:p>
          <a:p>
            <a:pPr lvl="1">
              <a:defRPr/>
            </a:pPr>
            <a:r>
              <a:rPr lang="sv-SE" dirty="0"/>
              <a:t>RXR, PPAR, RAR, LXR, VDR, </a:t>
            </a:r>
            <a:r>
              <a:rPr lang="sv-SE" dirty="0" err="1"/>
              <a:t>etc</a:t>
            </a:r>
            <a:endParaRPr lang="sv-SE" dirty="0"/>
          </a:p>
          <a:p>
            <a:pPr lvl="1">
              <a:defRPr/>
            </a:pPr>
            <a:r>
              <a:rPr lang="sv-SE" dirty="0"/>
              <a:t>CAR, PXR</a:t>
            </a:r>
          </a:p>
          <a:p>
            <a:pPr lvl="1">
              <a:defRPr/>
            </a:pPr>
            <a:r>
              <a:rPr lang="sv-SE" dirty="0" err="1"/>
              <a:t>AhR</a:t>
            </a:r>
            <a:r>
              <a:rPr lang="sv-SE" dirty="0"/>
              <a:t>, Arnt</a:t>
            </a:r>
            <a:endParaRPr lang="en-US" dirty="0"/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sz="2200" dirty="0"/>
              <a:t>In addition, </a:t>
            </a:r>
            <a:r>
              <a:rPr lang="sv-SE" sz="2200" dirty="0" err="1"/>
              <a:t>need</a:t>
            </a:r>
            <a:r>
              <a:rPr lang="sv-SE" sz="2200" dirty="0"/>
              <a:t> </a:t>
            </a:r>
            <a:r>
              <a:rPr lang="sv-SE" sz="2200" dirty="0" err="1"/>
              <a:t>to</a:t>
            </a:r>
            <a:r>
              <a:rPr lang="sv-SE" sz="2200" dirty="0"/>
              <a:t> </a:t>
            </a:r>
            <a:r>
              <a:rPr lang="sv-SE" sz="2200" dirty="0" err="1"/>
              <a:t>consider</a:t>
            </a:r>
            <a:r>
              <a:rPr lang="sv-SE" sz="2200" dirty="0"/>
              <a:t>:</a:t>
            </a:r>
          </a:p>
          <a:p>
            <a:pPr lvl="1">
              <a:defRPr/>
            </a:pPr>
            <a:r>
              <a:rPr lang="sv-SE" dirty="0" err="1"/>
              <a:t>Hormone</a:t>
            </a:r>
            <a:r>
              <a:rPr lang="sv-SE" dirty="0"/>
              <a:t> </a:t>
            </a:r>
            <a:r>
              <a:rPr lang="sv-SE" dirty="0" err="1"/>
              <a:t>synthesis</a:t>
            </a:r>
            <a:r>
              <a:rPr lang="sv-SE" dirty="0"/>
              <a:t> </a:t>
            </a:r>
            <a:r>
              <a:rPr lang="sv-SE" dirty="0" err="1"/>
              <a:t>incl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enzyme</a:t>
            </a:r>
            <a:r>
              <a:rPr lang="sv-SE" dirty="0"/>
              <a:t> systems </a:t>
            </a:r>
            <a:r>
              <a:rPr lang="sv-SE" dirty="0" err="1"/>
              <a:t>e.g</a:t>
            </a:r>
            <a:r>
              <a:rPr lang="sv-SE" dirty="0"/>
              <a:t> CYPs, UGTs, ROS</a:t>
            </a:r>
          </a:p>
          <a:p>
            <a:pPr lvl="1">
              <a:defRPr/>
            </a:pPr>
            <a:r>
              <a:rPr lang="sv-SE" dirty="0" err="1"/>
              <a:t>Binding</a:t>
            </a:r>
            <a:r>
              <a:rPr lang="sv-SE" dirty="0"/>
              <a:t> and transport proteins </a:t>
            </a:r>
            <a:r>
              <a:rPr lang="sv-SE" dirty="0" err="1"/>
              <a:t>e.g</a:t>
            </a:r>
            <a:r>
              <a:rPr lang="sv-SE" dirty="0"/>
              <a:t>. TTR, RBP, CRABP….</a:t>
            </a:r>
          </a:p>
          <a:p>
            <a:pPr lvl="1">
              <a:defRPr/>
            </a:pPr>
            <a:r>
              <a:rPr lang="sv-SE" dirty="0" err="1"/>
              <a:t>Membrane</a:t>
            </a:r>
            <a:r>
              <a:rPr lang="sv-SE" dirty="0"/>
              <a:t> receptors 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cytokines</a:t>
            </a:r>
            <a:r>
              <a:rPr lang="sv-SE" dirty="0"/>
              <a:t>,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  <a:p>
            <a:pPr lvl="1">
              <a:defRPr/>
            </a:pPr>
            <a:r>
              <a:rPr lang="sv-SE" dirty="0"/>
              <a:t>Hormonal </a:t>
            </a:r>
            <a:r>
              <a:rPr lang="sv-SE" dirty="0" err="1"/>
              <a:t>crosstalk</a:t>
            </a:r>
            <a:r>
              <a:rPr lang="sv-SE" dirty="0"/>
              <a:t> and </a:t>
            </a:r>
            <a:r>
              <a:rPr lang="sv-SE" dirty="0" err="1"/>
              <a:t>metabolic</a:t>
            </a:r>
            <a:r>
              <a:rPr lang="sv-SE" dirty="0"/>
              <a:t> modulations on </a:t>
            </a:r>
            <a:r>
              <a:rPr lang="sv-SE" dirty="0" err="1"/>
              <a:t>multiple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……</a:t>
            </a:r>
          </a:p>
          <a:p>
            <a:pPr lvl="1">
              <a:defRPr/>
            </a:pPr>
            <a:r>
              <a:rPr lang="sv-SE" dirty="0"/>
              <a:t>Interactions </a:t>
            </a:r>
            <a:r>
              <a:rPr lang="sv-SE" dirty="0" err="1"/>
              <a:t>with</a:t>
            </a:r>
            <a:r>
              <a:rPr lang="sv-SE" dirty="0"/>
              <a:t> immune and </a:t>
            </a:r>
            <a:r>
              <a:rPr lang="sv-SE" dirty="0" err="1"/>
              <a:t>nervous</a:t>
            </a:r>
            <a:r>
              <a:rPr lang="sv-SE" dirty="0"/>
              <a:t> systems </a:t>
            </a:r>
          </a:p>
          <a:p>
            <a:pPr lvl="1">
              <a:defRPr/>
            </a:pPr>
            <a:r>
              <a:rPr lang="sv-SE" dirty="0" err="1"/>
              <a:t>Epigenetic</a:t>
            </a:r>
            <a:r>
              <a:rPr lang="sv-SE" dirty="0"/>
              <a:t> </a:t>
            </a:r>
            <a:r>
              <a:rPr lang="sv-SE" dirty="0" smtClean="0"/>
              <a:t>modulations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20" y="1885871"/>
            <a:ext cx="2346711" cy="18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37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7" y="1964525"/>
            <a:ext cx="3056182" cy="433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103" y="773723"/>
            <a:ext cx="8701820" cy="808648"/>
          </a:xfrm>
        </p:spPr>
        <p:txBody>
          <a:bodyPr>
            <a:normAutofit/>
          </a:bodyPr>
          <a:lstStyle/>
          <a:p>
            <a:r>
              <a:rPr lang="sv-SE" altLang="sv-SE" sz="2400" b="1" dirty="0" smtClean="0"/>
              <a:t>DRP178 proposes </a:t>
            </a:r>
            <a:r>
              <a:rPr lang="sv-SE" altLang="sv-SE" sz="2400" b="1" dirty="0" err="1" smtClean="0"/>
              <a:t>projects</a:t>
            </a:r>
            <a:r>
              <a:rPr lang="sv-SE" altLang="sv-SE" sz="2400" b="1" dirty="0" smtClean="0"/>
              <a:t> </a:t>
            </a:r>
            <a:r>
              <a:rPr lang="sv-SE" altLang="sv-SE" sz="2400" b="1" dirty="0"/>
              <a:t>in </a:t>
            </a:r>
            <a:r>
              <a:rPr lang="sv-SE" altLang="sv-SE" sz="2400" b="1" dirty="0" err="1" smtClean="0"/>
              <a:t>several</a:t>
            </a:r>
            <a:r>
              <a:rPr lang="sv-SE" altLang="sv-SE" sz="2400" b="1" dirty="0" smtClean="0"/>
              <a:t> areas:</a:t>
            </a:r>
            <a:endParaRPr lang="sv-SE" sz="2400" b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3" y="1641475"/>
            <a:ext cx="4804345" cy="47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39" y="4441502"/>
            <a:ext cx="1040818" cy="8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73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xfrm>
            <a:off x="589952" y="661882"/>
            <a:ext cx="7570745" cy="941229"/>
          </a:xfrm>
        </p:spPr>
        <p:txBody>
          <a:bodyPr>
            <a:normAutofit/>
          </a:bodyPr>
          <a:lstStyle/>
          <a:p>
            <a:r>
              <a:rPr lang="sv-SE" sz="2400" b="1" dirty="0" err="1" smtClean="0"/>
              <a:t>Retinoid</a:t>
            </a:r>
            <a:r>
              <a:rPr lang="sv-SE" sz="2400" b="1" dirty="0" smtClean="0"/>
              <a:t> </a:t>
            </a:r>
            <a:r>
              <a:rPr lang="sv-SE" sz="2400" b="1" dirty="0" err="1"/>
              <a:t>project</a:t>
            </a:r>
            <a:r>
              <a:rPr lang="sv-SE" sz="2400" b="1" dirty="0"/>
              <a:t> </a:t>
            </a:r>
            <a:r>
              <a:rPr lang="sv-SE" sz="2400" b="1" dirty="0" err="1" smtClean="0"/>
              <a:t>proposed</a:t>
            </a:r>
            <a:r>
              <a:rPr lang="sv-SE" sz="2400" b="1" dirty="0" smtClean="0"/>
              <a:t> by Sweden in 2014</a:t>
            </a:r>
            <a:endParaRPr lang="en-US" altLang="sv-SE" sz="2400" dirty="0" smtClean="0"/>
          </a:p>
        </p:txBody>
      </p:sp>
      <p:sp>
        <p:nvSpPr>
          <p:cNvPr id="11267" name="Platshållare för innehåll 2"/>
          <p:cNvSpPr>
            <a:spLocks noGrp="1"/>
          </p:cNvSpPr>
          <p:nvPr>
            <p:ph idx="1"/>
          </p:nvPr>
        </p:nvSpPr>
        <p:spPr>
          <a:xfrm>
            <a:off x="539750" y="1700213"/>
            <a:ext cx="6482373" cy="453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sv-SE" sz="2000" dirty="0"/>
              <a:t>Builds on priorities </a:t>
            </a:r>
            <a:r>
              <a:rPr lang="en-US" altLang="sv-SE" sz="2000" dirty="0" smtClean="0"/>
              <a:t>in the DRP </a:t>
            </a:r>
            <a:r>
              <a:rPr lang="en-US" altLang="sv-SE" sz="2000" dirty="0"/>
              <a:t>178</a:t>
            </a:r>
          </a:p>
          <a:p>
            <a:pPr>
              <a:defRPr/>
            </a:pPr>
            <a:endParaRPr lang="en-US" altLang="sv-SE" dirty="0" smtClean="0"/>
          </a:p>
          <a:p>
            <a:pPr>
              <a:defRPr/>
            </a:pPr>
            <a:r>
              <a:rPr lang="en-US" altLang="sv-SE" sz="2000" dirty="0" smtClean="0"/>
              <a:t>Aims </a:t>
            </a:r>
            <a:r>
              <a:rPr lang="en-US" altLang="sv-SE" sz="2000" dirty="0"/>
              <a:t>to </a:t>
            </a:r>
            <a:r>
              <a:rPr lang="en-US" altLang="sv-SE" sz="2000" dirty="0" smtClean="0"/>
              <a:t>identify/support development of </a:t>
            </a:r>
            <a:r>
              <a:rPr lang="en-US" altLang="sv-SE" sz="2000" dirty="0"/>
              <a:t>methods </a:t>
            </a:r>
            <a:r>
              <a:rPr lang="en-GB" altLang="sv-SE" sz="2000" dirty="0" smtClean="0"/>
              <a:t>to</a:t>
            </a:r>
            <a:r>
              <a:rPr lang="en-GB" altLang="sv-SE" sz="2000" dirty="0"/>
              <a:t>:</a:t>
            </a:r>
          </a:p>
          <a:p>
            <a:pPr lvl="1">
              <a:defRPr/>
            </a:pPr>
            <a:r>
              <a:rPr lang="en-GB" altLang="sv-SE" sz="1800" dirty="0"/>
              <a:t>Facilitate early screening</a:t>
            </a:r>
          </a:p>
          <a:p>
            <a:pPr lvl="1">
              <a:defRPr/>
            </a:pPr>
            <a:r>
              <a:rPr lang="en-GB" altLang="sv-SE" sz="1800" dirty="0"/>
              <a:t>Enhance existing in vivo TGs</a:t>
            </a:r>
          </a:p>
          <a:p>
            <a:pPr lvl="1">
              <a:defRPr/>
            </a:pPr>
            <a:r>
              <a:rPr lang="en-GB" altLang="sv-SE" sz="1800" dirty="0"/>
              <a:t>Identify effect biomarkers for population studies</a:t>
            </a:r>
          </a:p>
          <a:p>
            <a:pPr>
              <a:defRPr/>
            </a:pPr>
            <a:endParaRPr lang="en-US" altLang="sv-SE" sz="2000" dirty="0" smtClean="0"/>
          </a:p>
          <a:p>
            <a:pPr>
              <a:defRPr/>
            </a:pPr>
            <a:r>
              <a:rPr lang="en-US" altLang="sv-SE" sz="2000" dirty="0" smtClean="0"/>
              <a:t>Also builds </a:t>
            </a:r>
            <a:r>
              <a:rPr lang="en-US" altLang="sv-SE" sz="2000" dirty="0"/>
              <a:t>on </a:t>
            </a:r>
            <a:r>
              <a:rPr lang="en-US" altLang="sv-SE" sz="2000" dirty="0" smtClean="0"/>
              <a:t>previous </a:t>
            </a:r>
            <a:r>
              <a:rPr lang="en-US" altLang="sv-SE" sz="2000" dirty="0"/>
              <a:t>Swedish authority work on the retinoid system in </a:t>
            </a:r>
            <a:r>
              <a:rPr lang="en-US" altLang="sv-SE" sz="2000" dirty="0" smtClean="0"/>
              <a:t>the ED area </a:t>
            </a:r>
            <a:r>
              <a:rPr lang="en-US" altLang="sv-SE" sz="2000" dirty="0"/>
              <a:t>of toxicology:</a:t>
            </a:r>
          </a:p>
          <a:p>
            <a:pPr lvl="1">
              <a:defRPr/>
            </a:pPr>
            <a:r>
              <a:rPr lang="en-US" altLang="sv-SE" sz="1800" dirty="0" err="1"/>
              <a:t>Sw</a:t>
            </a:r>
            <a:r>
              <a:rPr lang="en-US" altLang="sv-SE" sz="1800" dirty="0"/>
              <a:t> EPA report on EDCs </a:t>
            </a:r>
            <a:r>
              <a:rPr lang="en-US" altLang="sv-SE" sz="1800" dirty="0" smtClean="0"/>
              <a:t>(1998)</a:t>
            </a:r>
            <a:endParaRPr lang="en-US" altLang="sv-SE" sz="1800" dirty="0"/>
          </a:p>
          <a:p>
            <a:pPr lvl="1">
              <a:defRPr/>
            </a:pPr>
            <a:r>
              <a:rPr lang="en-US" altLang="sv-SE" sz="1800" dirty="0" err="1" smtClean="0"/>
              <a:t>Sw</a:t>
            </a:r>
            <a:r>
              <a:rPr lang="en-US" altLang="sv-SE" sz="1800" dirty="0" smtClean="0"/>
              <a:t> </a:t>
            </a:r>
            <a:r>
              <a:rPr lang="en-US" altLang="sv-SE" sz="1800" dirty="0" err="1" smtClean="0"/>
              <a:t>Gov</a:t>
            </a:r>
            <a:r>
              <a:rPr lang="en-US" altLang="sv-SE" sz="1800" dirty="0" smtClean="0"/>
              <a:t> investigation </a:t>
            </a:r>
            <a:r>
              <a:rPr lang="sv-SE" sz="1800" dirty="0" smtClean="0"/>
              <a:t>"</a:t>
            </a:r>
            <a:r>
              <a:rPr lang="sv-SE" sz="1800" dirty="0"/>
              <a:t>Non-</a:t>
            </a:r>
            <a:r>
              <a:rPr lang="sv-SE" sz="1800" dirty="0" err="1"/>
              <a:t>hazardous</a:t>
            </a:r>
            <a:r>
              <a:rPr lang="sv-SE" sz="1800" dirty="0"/>
              <a:t> </a:t>
            </a:r>
            <a:r>
              <a:rPr lang="sv-SE" sz="1800" dirty="0" err="1" smtClean="0"/>
              <a:t>products</a:t>
            </a:r>
            <a:r>
              <a:rPr lang="sv-SE" sz="1800" dirty="0" smtClean="0"/>
              <a:t>”</a:t>
            </a:r>
            <a:r>
              <a:rPr lang="en-US" altLang="sv-SE" sz="1800" dirty="0" smtClean="0"/>
              <a:t> (2000)</a:t>
            </a:r>
            <a:endParaRPr lang="en-US" altLang="sv-SE" sz="1800" dirty="0"/>
          </a:p>
          <a:p>
            <a:pPr>
              <a:defRPr/>
            </a:pPr>
            <a:endParaRPr lang="en-US" altLang="sv-SE" sz="1800" dirty="0" smtClean="0"/>
          </a:p>
          <a:p>
            <a:pPr>
              <a:defRPr/>
            </a:pPr>
            <a:endParaRPr lang="en-US" altLang="sv-SE" sz="1800" dirty="0" smtClean="0"/>
          </a:p>
          <a:p>
            <a:pPr>
              <a:defRPr/>
            </a:pPr>
            <a:endParaRPr lang="en-US" altLang="sv-SE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sv-SE" sz="1800" dirty="0" smtClean="0"/>
          </a:p>
        </p:txBody>
      </p:sp>
      <p:pic>
        <p:nvPicPr>
          <p:cNvPr id="1024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18" y="4971612"/>
            <a:ext cx="861219" cy="121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18" y="1700213"/>
            <a:ext cx="17224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86" y="4969129"/>
            <a:ext cx="852060" cy="12174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AB2E-E277-461E-8988-685C4B2FC3AB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83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65477" cy="914400"/>
          </a:xfrm>
        </p:spPr>
        <p:txBody>
          <a:bodyPr>
            <a:noAutofit/>
          </a:bodyPr>
          <a:lstStyle/>
          <a:p>
            <a:r>
              <a:rPr lang="sv-SE" altLang="sv-SE" sz="2400" b="1" dirty="0" err="1" smtClean="0"/>
              <a:t>Proposed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project</a:t>
            </a:r>
            <a:r>
              <a:rPr lang="sv-SE" altLang="sv-SE" sz="2400" b="1" dirty="0" smtClean="0"/>
              <a:t> suggests a </a:t>
            </a:r>
            <a:r>
              <a:rPr lang="sv-SE" altLang="sv-SE" sz="2400" b="1" dirty="0" err="1" smtClean="0"/>
              <a:t>stepwise</a:t>
            </a:r>
            <a:r>
              <a:rPr lang="sv-SE" altLang="sv-SE" sz="2400" b="1" dirty="0" smtClean="0"/>
              <a:t> </a:t>
            </a:r>
            <a:r>
              <a:rPr lang="sv-SE" altLang="sv-SE" sz="2400" b="1" dirty="0" err="1" smtClean="0"/>
              <a:t>way</a:t>
            </a:r>
            <a:r>
              <a:rPr lang="sv-SE" altLang="sv-SE" sz="2400" b="1" dirty="0" smtClean="0"/>
              <a:t> forward</a:t>
            </a:r>
            <a:endParaRPr lang="en-US" altLang="sv-SE" sz="2400" b="1" dirty="0" smtClean="0"/>
          </a:p>
        </p:txBody>
      </p:sp>
      <p:sp>
        <p:nvSpPr>
          <p:cNvPr id="11267" name="Platshållare för innehåll 2"/>
          <p:cNvSpPr>
            <a:spLocks noGrp="1"/>
          </p:cNvSpPr>
          <p:nvPr>
            <p:ph idx="1"/>
          </p:nvPr>
        </p:nvSpPr>
        <p:spPr>
          <a:xfrm>
            <a:off x="395289" y="1488832"/>
            <a:ext cx="8057050" cy="4789732"/>
          </a:xfrm>
        </p:spPr>
        <p:txBody>
          <a:bodyPr>
            <a:normAutofit lnSpcReduction="10000"/>
          </a:bodyPr>
          <a:lstStyle/>
          <a:p>
            <a:r>
              <a:rPr lang="en-US" altLang="sv-SE" sz="2000" dirty="0" smtClean="0"/>
              <a:t>First to develop a Detailed Review Paper (DRP) to get a grip on the role of </a:t>
            </a:r>
            <a:r>
              <a:rPr lang="en-US" altLang="sv-SE" sz="2000" dirty="0" err="1" smtClean="0"/>
              <a:t>retinoids</a:t>
            </a:r>
            <a:r>
              <a:rPr lang="en-US" altLang="sv-SE" sz="2000" dirty="0" smtClean="0"/>
              <a:t> in endocrine disruption</a:t>
            </a:r>
          </a:p>
          <a:p>
            <a:endParaRPr lang="en-US" altLang="sv-SE" sz="2000" dirty="0" smtClean="0"/>
          </a:p>
          <a:p>
            <a:r>
              <a:rPr lang="en-US" altLang="sv-SE" sz="2000" dirty="0" smtClean="0"/>
              <a:t>Continue with a Retinoid Scoping Effort  (RSE) to identify and recommend test methods and markers/end-points</a:t>
            </a:r>
          </a:p>
          <a:p>
            <a:endParaRPr lang="en-US" altLang="sv-SE" sz="2000" dirty="0" smtClean="0"/>
          </a:p>
          <a:p>
            <a:r>
              <a:rPr lang="en-US" altLang="sv-SE" sz="2000" dirty="0" smtClean="0"/>
              <a:t>In a next step, consider the retinoid component of PPAR and VDR metabolism/signaling in endocrine disruption</a:t>
            </a:r>
          </a:p>
          <a:p>
            <a:endParaRPr lang="en-US" altLang="sv-SE" sz="2000" dirty="0"/>
          </a:p>
          <a:p>
            <a:r>
              <a:rPr lang="en-US" altLang="sv-SE" sz="2000" dirty="0" smtClean="0"/>
              <a:t>Learn from estrogen and thyroid hormone DRPs and Scoping efforts</a:t>
            </a:r>
          </a:p>
          <a:p>
            <a:endParaRPr lang="en-US" altLang="sv-SE" sz="2000" dirty="0" smtClean="0"/>
          </a:p>
          <a:p>
            <a:r>
              <a:rPr lang="en-US" altLang="sv-SE" sz="2000" dirty="0" smtClean="0"/>
              <a:t>Include AOP thinking and practice as possible and useful</a:t>
            </a:r>
            <a:endParaRPr lang="en-US" altLang="sv-SE" sz="2000" dirty="0"/>
          </a:p>
          <a:p>
            <a:endParaRPr lang="en-US" altLang="sv-SE" sz="2000" dirty="0" smtClean="0"/>
          </a:p>
          <a:p>
            <a:pPr marL="0" indent="0">
              <a:buNone/>
            </a:pPr>
            <a:endParaRPr lang="en-US" altLang="sv-SE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CA17-C6B1-4DA7-BB16-CD94B8640E64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8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898770"/>
            <a:ext cx="8353426" cy="660399"/>
          </a:xfrm>
        </p:spPr>
        <p:txBody>
          <a:bodyPr>
            <a:normAutofit/>
          </a:bodyPr>
          <a:lstStyle/>
          <a:p>
            <a:r>
              <a:rPr lang="sv-SE" sz="2200" b="1" dirty="0" err="1" smtClean="0"/>
              <a:t>Content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of</a:t>
            </a:r>
            <a:r>
              <a:rPr lang="sv-SE" sz="2200" b="1" dirty="0" smtClean="0"/>
              <a:t> the </a:t>
            </a:r>
            <a:r>
              <a:rPr lang="sv-SE" sz="2200" b="1" dirty="0" err="1" smtClean="0"/>
              <a:t>Detailed</a:t>
            </a:r>
            <a:r>
              <a:rPr lang="sv-SE" sz="2200" b="1" dirty="0" smtClean="0"/>
              <a:t> </a:t>
            </a:r>
            <a:r>
              <a:rPr lang="sv-SE" sz="2200" b="1" dirty="0"/>
              <a:t>Review </a:t>
            </a:r>
            <a:r>
              <a:rPr lang="sv-SE" sz="2200" b="1" dirty="0" smtClean="0"/>
              <a:t>Paper (DRP)</a:t>
            </a:r>
            <a:endParaRPr lang="en-US" sz="2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629508"/>
            <a:ext cx="5169877" cy="464706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sz="2000" dirty="0" smtClean="0"/>
              <a:t>Comprehensive </a:t>
            </a:r>
            <a:r>
              <a:rPr lang="en-GB" sz="2000" dirty="0"/>
              <a:t>review of the retinoid </a:t>
            </a:r>
            <a:r>
              <a:rPr lang="en-GB" sz="2000" dirty="0" smtClean="0"/>
              <a:t>system. Covering retinoid biology</a:t>
            </a:r>
            <a:r>
              <a:rPr lang="en-GB" sz="2000" dirty="0"/>
              <a:t>, chemistry, and function in health and disease, as well as 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 in </a:t>
            </a:r>
            <a:r>
              <a:rPr lang="en-GB" sz="2000" dirty="0"/>
              <a:t>toxicology and pharmacology.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/>
              <a:t>Stepwise work covering first </a:t>
            </a:r>
            <a:r>
              <a:rPr lang="sv-SE" sz="2000" dirty="0"/>
              <a:t>RAR-RXR, and later </a:t>
            </a:r>
            <a:r>
              <a:rPr lang="sv-SE" sz="2000" dirty="0" err="1"/>
              <a:t>move</a:t>
            </a:r>
            <a:r>
              <a:rPr lang="sv-SE" sz="2000" dirty="0"/>
              <a:t> </a:t>
            </a:r>
            <a:r>
              <a:rPr lang="sv-SE" sz="2000" dirty="0" err="1"/>
              <a:t>to</a:t>
            </a:r>
            <a:r>
              <a:rPr lang="sv-SE" sz="2000" dirty="0"/>
              <a:t> </a:t>
            </a:r>
            <a:r>
              <a:rPr lang="sv-SE" sz="2000" dirty="0" smtClean="0"/>
              <a:t>the hormonal </a:t>
            </a:r>
            <a:r>
              <a:rPr lang="sv-SE" sz="2000" dirty="0" err="1" smtClean="0"/>
              <a:t>crosstalk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PPAR, VDR, and </a:t>
            </a:r>
            <a:r>
              <a:rPr lang="sv-SE" sz="2000" dirty="0" err="1"/>
              <a:t>possibly</a:t>
            </a:r>
            <a:r>
              <a:rPr lang="sv-SE" sz="2000" dirty="0"/>
              <a:t> </a:t>
            </a:r>
            <a:r>
              <a:rPr lang="sv-SE" sz="2000" dirty="0" err="1"/>
              <a:t>also</a:t>
            </a:r>
            <a:r>
              <a:rPr lang="sv-SE" sz="2000" dirty="0"/>
              <a:t> </a:t>
            </a:r>
            <a:r>
              <a:rPr lang="sv-SE" sz="2000" dirty="0" smtClean="0"/>
              <a:t>TR.</a:t>
            </a:r>
            <a:endParaRPr lang="en-US" sz="2000" dirty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Include </a:t>
            </a:r>
            <a:r>
              <a:rPr lang="en-GB" sz="2000" dirty="0"/>
              <a:t>published AOP </a:t>
            </a:r>
            <a:r>
              <a:rPr lang="en-GB" sz="2000" dirty="0" smtClean="0"/>
              <a:t>work as a minor part. </a:t>
            </a:r>
            <a:r>
              <a:rPr lang="en-GB" sz="2000" dirty="0"/>
              <a:t>Expected </a:t>
            </a:r>
            <a:r>
              <a:rPr lang="en-GB" sz="2000" dirty="0" smtClean="0"/>
              <a:t>that, by time, there can be room for </a:t>
            </a:r>
            <a:r>
              <a:rPr lang="en-GB" sz="2000" dirty="0" err="1" smtClean="0"/>
              <a:t>devlopment</a:t>
            </a:r>
            <a:r>
              <a:rPr lang="en-GB" sz="2000" dirty="0" smtClean="0"/>
              <a:t> of a </a:t>
            </a:r>
            <a:r>
              <a:rPr lang="en-GB" sz="2000" dirty="0"/>
              <a:t>whole series of </a:t>
            </a:r>
            <a:r>
              <a:rPr lang="en-GB" sz="2000" dirty="0" smtClean="0"/>
              <a:t> retinoid system-relevant AOPs.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21" y="3927818"/>
            <a:ext cx="2338915" cy="246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42" y="1532792"/>
            <a:ext cx="2541760" cy="22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898770"/>
            <a:ext cx="8353426" cy="660399"/>
          </a:xfrm>
        </p:spPr>
        <p:txBody>
          <a:bodyPr>
            <a:normAutofit/>
          </a:bodyPr>
          <a:lstStyle/>
          <a:p>
            <a:r>
              <a:rPr lang="sv-SE" sz="2400" b="1" dirty="0" err="1" smtClean="0"/>
              <a:t>Aim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the </a:t>
            </a:r>
            <a:r>
              <a:rPr lang="sv-SE" sz="2400" b="1" dirty="0" err="1" smtClean="0"/>
              <a:t>Retinoid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Scoping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Effort</a:t>
            </a:r>
            <a:r>
              <a:rPr lang="sv-SE" sz="2400" b="1" dirty="0" smtClean="0"/>
              <a:t> (RSE)</a:t>
            </a:r>
            <a:endParaRPr lang="en-US" sz="2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04800" y="1629508"/>
            <a:ext cx="8332248" cy="4871068"/>
          </a:xfrm>
        </p:spPr>
        <p:txBody>
          <a:bodyPr>
            <a:normAutofit/>
          </a:bodyPr>
          <a:lstStyle/>
          <a:p>
            <a:r>
              <a:rPr lang="en-US" altLang="sv-SE" sz="2400" dirty="0" smtClean="0"/>
              <a:t>To </a:t>
            </a:r>
            <a:r>
              <a:rPr lang="en-US" altLang="sv-SE" sz="2400" dirty="0"/>
              <a:t>identify and recommend test methods and markers/end-points, which can be used for: </a:t>
            </a:r>
          </a:p>
          <a:p>
            <a:pPr lvl="1"/>
            <a:r>
              <a:rPr lang="en-US" altLang="sv-SE" sz="2000" dirty="0" smtClean="0"/>
              <a:t>Early/initial </a:t>
            </a:r>
            <a:r>
              <a:rPr lang="en-US" altLang="sv-SE" sz="2000" dirty="0"/>
              <a:t>screening of chemical properties as part of a tiered approach</a:t>
            </a:r>
          </a:p>
          <a:p>
            <a:pPr lvl="1"/>
            <a:r>
              <a:rPr lang="en-US" altLang="sv-SE" sz="2000" dirty="0" smtClean="0"/>
              <a:t>Enhancement </a:t>
            </a:r>
            <a:r>
              <a:rPr lang="en-US" altLang="sv-SE" sz="2000" dirty="0"/>
              <a:t>of existing in vivo TGs (</a:t>
            </a:r>
            <a:r>
              <a:rPr lang="en-US" altLang="sv-SE" sz="2000" dirty="0" smtClean="0"/>
              <a:t>e.g. </a:t>
            </a:r>
            <a:r>
              <a:rPr lang="en-US" altLang="sv-SE" sz="2000" dirty="0"/>
              <a:t>28 days and EOGRTS)</a:t>
            </a:r>
          </a:p>
          <a:p>
            <a:pPr lvl="1"/>
            <a:r>
              <a:rPr lang="en-US" altLang="sv-SE" sz="2000" dirty="0" smtClean="0"/>
              <a:t>Identification </a:t>
            </a:r>
            <a:r>
              <a:rPr lang="en-US" altLang="sv-SE" sz="2000" dirty="0"/>
              <a:t>and development of effect biomarkers, which can be used for observational studies in humans and wildlife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Helen Håkansson, KI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OECD EDTA WG Paris Oct 2015</a:t>
            </a:r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E47A-73E2-4382-A5AF-5DD7C54FE3D2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320471" y="4720492"/>
            <a:ext cx="524503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v-SE" sz="1800" baseline="30000" dirty="0">
                <a:ea typeface="MS PGothic" pitchFamily="34" charset="-128"/>
              </a:rPr>
              <a:t>Cells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96231" y="4720492"/>
            <a:ext cx="1221809" cy="42062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>
                <a:ea typeface="MS PGothic" pitchFamily="34" charset="-128"/>
              </a:rPr>
              <a:t>Non-mammalian </a:t>
            </a:r>
            <a:endParaRPr lang="en-US" altLang="sv-SE" sz="1600" baseline="30000" dirty="0" smtClean="0">
              <a:ea typeface="MS PGothic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models</a:t>
            </a:r>
            <a:endParaRPr lang="en-US" altLang="sv-SE" sz="1600" baseline="30000" dirty="0">
              <a:ea typeface="MS PGothic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48333" y="4745899"/>
            <a:ext cx="1200970" cy="42062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err="1" smtClean="0">
                <a:ea typeface="MS PGothic" pitchFamily="34" charset="-128"/>
              </a:rPr>
              <a:t>Exp</a:t>
            </a:r>
            <a:r>
              <a:rPr lang="en-US" altLang="sv-SE" sz="1600" baseline="30000" dirty="0" smtClean="0">
                <a:ea typeface="MS PGothic" pitchFamily="34" charset="-128"/>
              </a:rPr>
              <a:t> mammalian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models</a:t>
            </a:r>
            <a:endParaRPr lang="en-US" altLang="sv-SE" sz="1600" baseline="30000" dirty="0">
              <a:ea typeface="MS PGothic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87513" y="4745899"/>
            <a:ext cx="829073" cy="25648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Individuals</a:t>
            </a:r>
            <a:endParaRPr lang="en-US" altLang="sv-SE" sz="1600" baseline="30000" dirty="0">
              <a:ea typeface="MS PGothic" pitchFamily="34" charset="-128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23764" y="4741011"/>
            <a:ext cx="896399" cy="25648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Populations</a:t>
            </a:r>
            <a:endParaRPr lang="en-US" altLang="sv-SE" sz="1600" baseline="30000" dirty="0">
              <a:ea typeface="MS PGothic" pitchFamily="34" charset="-128"/>
            </a:endParaRPr>
          </a:p>
        </p:txBody>
      </p:sp>
      <p:pic>
        <p:nvPicPr>
          <p:cNvPr id="14" name="Picture 40" descr="cell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7" y="5177815"/>
            <a:ext cx="817983" cy="5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357066" y="5254014"/>
            <a:ext cx="1100137" cy="509587"/>
            <a:chOff x="1927" y="2537"/>
            <a:chExt cx="693" cy="321"/>
          </a:xfrm>
        </p:grpSpPr>
        <p:pic>
          <p:nvPicPr>
            <p:cNvPr id="16" name="Picture 37" descr="frog develop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537"/>
              <a:ext cx="28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8" descr="Fro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557"/>
              <a:ext cx="37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43" y="5166527"/>
            <a:ext cx="684910" cy="75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2" descr="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81" y="5129282"/>
            <a:ext cx="632169" cy="61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e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13" y="5112017"/>
            <a:ext cx="482274" cy="6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fami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72" y="5082987"/>
            <a:ext cx="569302" cy="62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5" descr="de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64" y="5112017"/>
            <a:ext cx="779127" cy="62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95660" y="5968212"/>
            <a:ext cx="2597307" cy="42062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Exposure - Controlled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Marker/Effect/Outcome</a:t>
            </a:r>
            <a:endParaRPr lang="en-US" altLang="sv-SE" sz="1600" baseline="30000" dirty="0">
              <a:ea typeface="MS PGothic" pitchFamily="34" charset="-128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193759" y="5920439"/>
            <a:ext cx="2288869" cy="50270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Exposure?  Mixtures!!</a:t>
            </a:r>
            <a:r>
              <a:rPr lang="en-US" altLang="sv-SE" sz="1600" dirty="0" smtClean="0">
                <a:ea typeface="MS PGothic" pitchFamily="34" charset="-128"/>
              </a:rPr>
              <a:t> </a:t>
            </a:r>
            <a:endParaRPr lang="en-US" altLang="sv-SE" sz="1600" baseline="30000" dirty="0" smtClean="0">
              <a:ea typeface="MS PGothic" pitchFamily="34" charset="-128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Disease/Outcome??</a:t>
            </a:r>
            <a:endParaRPr lang="en-US" altLang="sv-SE" sz="1600" baseline="30000" dirty="0">
              <a:ea typeface="MS PGothic" pitchFamily="34" charset="-128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168669" y="5260393"/>
            <a:ext cx="1702759" cy="42062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AOPs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sv-SE" sz="1600" baseline="30000" dirty="0" smtClean="0">
                <a:ea typeface="MS PGothic" pitchFamily="34" charset="-128"/>
              </a:rPr>
              <a:t>Relevance, Plausibility</a:t>
            </a:r>
            <a:endParaRPr lang="en-US" altLang="sv-SE" sz="1600" baseline="30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_IMM_mall_NY_eng">
  <a:themeElements>
    <a:clrScheme name="Karolinska Institutet">
      <a:dk1>
        <a:sysClr val="windowText" lastClr="000000"/>
      </a:dk1>
      <a:lt1>
        <a:sysClr val="window" lastClr="FFFFFF"/>
      </a:lt1>
      <a:dk2>
        <a:srgbClr val="808080"/>
      </a:dk2>
      <a:lt2>
        <a:srgbClr val="CACACA"/>
      </a:lt2>
      <a:accent1>
        <a:srgbClr val="870052"/>
      </a:accent1>
      <a:accent2>
        <a:srgbClr val="9FE6E9"/>
      </a:accent2>
      <a:accent3>
        <a:srgbClr val="D40963"/>
      </a:accent3>
      <a:accent4>
        <a:srgbClr val="8064A2"/>
      </a:accent4>
      <a:accent5>
        <a:srgbClr val="4BACC6"/>
      </a:accent5>
      <a:accent6>
        <a:srgbClr val="F79646"/>
      </a:accent6>
      <a:hlink>
        <a:srgbClr val="870052"/>
      </a:hlink>
      <a:folHlink>
        <a:srgbClr val="870052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KI_IMM_mall_NY_eng</Template>
  <TotalTime>1545</TotalTime>
  <Words>2423</Words>
  <Application>Microsoft Office PowerPoint</Application>
  <PresentationFormat>On-screen Show (4:3)</PresentationFormat>
  <Paragraphs>474</Paragraphs>
  <Slides>30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KI_IMM_mall_NY_eng</vt:lpstr>
      <vt:lpstr>CS ChemDraw Drawing</vt:lpstr>
      <vt:lpstr>Image</vt:lpstr>
      <vt:lpstr>Detailed review paper on the retinoid system under OECDs program on endocrine disruptors</vt:lpstr>
      <vt:lpstr>Outline</vt:lpstr>
      <vt:lpstr>OECD 2012: Detailed Review Paper 178 on EDC testing</vt:lpstr>
      <vt:lpstr>Background to DRP178: 20 years of knowledge-building has broaden our views on endocrinology and endocrine disruption </vt:lpstr>
      <vt:lpstr>DRP178 proposes projects in several areas:</vt:lpstr>
      <vt:lpstr>Retinoid project proposed by Sweden in 2014</vt:lpstr>
      <vt:lpstr>Proposed project suggests a stepwise way forward</vt:lpstr>
      <vt:lpstr>Content of the Detailed Review Paper (DRP)</vt:lpstr>
      <vt:lpstr>Aim of the Retinoid Scoping Effort (RSE)</vt:lpstr>
      <vt:lpstr> Make project results useful both for Reg Tox and Public Health evaluations  -Identify critical effect/POD for individual EDCs vs identify EDC(s) as risk factors for disease </vt:lpstr>
      <vt:lpstr>AOP development: Which adverse outcomes to adress?</vt:lpstr>
      <vt:lpstr>Proposed project was well received and has been taken on board the OECD work program on new ED end-points</vt:lpstr>
      <vt:lpstr>Outline</vt:lpstr>
      <vt:lpstr> Why Retinoids? </vt:lpstr>
      <vt:lpstr> </vt:lpstr>
      <vt:lpstr>Retinoids and heart looping (Data from Prof Maija Zile et al, Michigan, US)</vt:lpstr>
      <vt:lpstr>Retinoids and craniofacial malformations </vt:lpstr>
      <vt:lpstr>PowerPoint Presentation</vt:lpstr>
      <vt:lpstr>RAI1-related anomalies and delays in development</vt:lpstr>
      <vt:lpstr>Outline</vt:lpstr>
      <vt:lpstr>Chemical modulators  Retinoid homeostasis/signaling are modulated by diverse categories of chemicals</vt:lpstr>
      <vt:lpstr>Time-course and dose-response for increased levels of atRA following TCDD-exposure</vt:lpstr>
      <vt:lpstr>atRA metabolites are affected by dioxin</vt:lpstr>
      <vt:lpstr>Retinoid metabolism model </vt:lpstr>
      <vt:lpstr>Outline</vt:lpstr>
      <vt:lpstr>Retinoid Detailed Review Paper: List of Content</vt:lpstr>
      <vt:lpstr>Retinoid Detailed Review Paper cont..</vt:lpstr>
      <vt:lpstr>Time-plan (First revised)</vt:lpstr>
      <vt:lpstr>Managment/Financing, Working process</vt:lpstr>
      <vt:lpstr>Thank you!</vt:lpstr>
    </vt:vector>
  </TitlesOfParts>
  <Company>Karolinska Institutet, IMM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Lena Ceesay</dc:creator>
  <cp:lastModifiedBy>Håkansson, Helen</cp:lastModifiedBy>
  <cp:revision>116</cp:revision>
  <cp:lastPrinted>2011-02-02T15:03:07Z</cp:lastPrinted>
  <dcterms:created xsi:type="dcterms:W3CDTF">2014-09-08T09:39:08Z</dcterms:created>
  <dcterms:modified xsi:type="dcterms:W3CDTF">2015-10-28T20:06:26Z</dcterms:modified>
</cp:coreProperties>
</file>